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9"/>
  </p:notesMasterIdLst>
  <p:sldIdLst>
    <p:sldId id="317" r:id="rId2"/>
    <p:sldId id="346" r:id="rId3"/>
    <p:sldId id="348" r:id="rId4"/>
    <p:sldId id="349" r:id="rId5"/>
    <p:sldId id="259" r:id="rId6"/>
    <p:sldId id="261" r:id="rId7"/>
    <p:sldId id="260" r:id="rId8"/>
    <p:sldId id="357" r:id="rId9"/>
    <p:sldId id="354" r:id="rId10"/>
    <p:sldId id="266" r:id="rId11"/>
    <p:sldId id="267" r:id="rId12"/>
    <p:sldId id="270" r:id="rId13"/>
    <p:sldId id="330" r:id="rId14"/>
    <p:sldId id="298" r:id="rId15"/>
    <p:sldId id="285" r:id="rId16"/>
    <p:sldId id="288" r:id="rId17"/>
    <p:sldId id="334" r:id="rId18"/>
    <p:sldId id="289" r:id="rId19"/>
    <p:sldId id="299" r:id="rId20"/>
    <p:sldId id="275" r:id="rId21"/>
    <p:sldId id="276" r:id="rId22"/>
    <p:sldId id="338" r:id="rId23"/>
    <p:sldId id="277" r:id="rId24"/>
    <p:sldId id="278" r:id="rId25"/>
    <p:sldId id="339" r:id="rId26"/>
    <p:sldId id="340" r:id="rId27"/>
    <p:sldId id="341" r:id="rId28"/>
    <p:sldId id="286" r:id="rId29"/>
    <p:sldId id="342" r:id="rId30"/>
    <p:sldId id="287" r:id="rId31"/>
    <p:sldId id="300" r:id="rId32"/>
    <p:sldId id="292" r:id="rId33"/>
    <p:sldId id="353" r:id="rId34"/>
    <p:sldId id="295" r:id="rId35"/>
    <p:sldId id="296" r:id="rId36"/>
    <p:sldId id="352" r:id="rId37"/>
    <p:sldId id="30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86949" autoAdjust="0"/>
  </p:normalViewPr>
  <p:slideViewPr>
    <p:cSldViewPr>
      <p:cViewPr>
        <p:scale>
          <a:sx n="70" d="100"/>
          <a:sy n="70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11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12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ntanu\Desktop\working%20data\Copy%20of%20working%20data%20april%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Subtotal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Sheet1!$B$1:$C$1</c:f>
              <c:strCache>
                <c:ptCount val="2"/>
                <c:pt idx="0">
                  <c:v>lap (n=72)</c:v>
                </c:pt>
                <c:pt idx="1">
                  <c:v>open (n=57)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56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Sheet1!$B$1:$C$1</c:f>
              <c:strCache>
                <c:ptCount val="2"/>
                <c:pt idx="0">
                  <c:v>lap (n=72)</c:v>
                </c:pt>
                <c:pt idx="1">
                  <c:v>open (n=57)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16</c:v>
                </c:pt>
                <c:pt idx="1">
                  <c:v>38</c:v>
                </c:pt>
              </c:numCache>
            </c:numRef>
          </c:val>
        </c:ser>
        <c:dLbls>
          <c:dLblPos val="ctr"/>
          <c:showVal val="1"/>
        </c:dLbls>
        <c:axId val="55778304"/>
        <c:axId val="61848192"/>
      </c:barChart>
      <c:catAx>
        <c:axId val="55778304"/>
        <c:scaling>
          <c:orientation val="minMax"/>
        </c:scaling>
        <c:axPos val="b"/>
        <c:tickLblPos val="nextTo"/>
        <c:crossAx val="61848192"/>
        <c:crosses val="autoZero"/>
        <c:auto val="1"/>
        <c:lblAlgn val="ctr"/>
        <c:lblOffset val="100"/>
      </c:catAx>
      <c:valAx>
        <c:axId val="61848192"/>
        <c:scaling>
          <c:orientation val="minMax"/>
        </c:scaling>
        <c:axPos val="l"/>
        <c:majorGridlines/>
        <c:numFmt formatCode="General" sourceLinked="1"/>
        <c:tickLblPos val="nextTo"/>
        <c:crossAx val="557783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0"/>
  <c:chart>
    <c:title>
      <c:tx>
        <c:rich>
          <a:bodyPr/>
          <a:lstStyle/>
          <a:p>
            <a:pPr>
              <a:defRPr/>
            </a:pPr>
            <a:r>
              <a:rPr lang="en-GB" dirty="0" smtClean="0"/>
              <a:t>Time</a:t>
            </a:r>
            <a:r>
              <a:rPr lang="en-GB" baseline="0" dirty="0" smtClean="0"/>
              <a:t> in min.</a:t>
            </a:r>
            <a:endParaRPr lang="en-GB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</c:v>
                </c:pt>
              </c:strCache>
            </c:strRef>
          </c:tx>
          <c:spPr>
            <a:ln w="47625">
              <a:noFill/>
            </a:ln>
          </c:spP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Base"/>
            <c:showVal val="1"/>
          </c:dLbls>
          <c:cat>
            <c:strRef>
              <c:f>Sheet1!$A$2:$A$5</c:f>
              <c:strCache>
                <c:ptCount val="4"/>
                <c:pt idx="0">
                  <c:v>Lap subtotal</c:v>
                </c:pt>
                <c:pt idx="1">
                  <c:v>Open subtotal</c:v>
                </c:pt>
                <c:pt idx="2">
                  <c:v>Lap total</c:v>
                </c:pt>
                <c:pt idx="3">
                  <c:v>Open 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284</c:v>
                </c:pt>
                <c:pt idx="1">
                  <c:v>245</c:v>
                </c:pt>
                <c:pt idx="2">
                  <c:v>342</c:v>
                </c:pt>
                <c:pt idx="3">
                  <c:v>298</c:v>
                </c:pt>
              </c:numCache>
            </c:numRef>
          </c:val>
        </c:ser>
        <c:dLbls>
          <c:showVal val="1"/>
        </c:dLbls>
        <c:axId val="109295488"/>
        <c:axId val="109297024"/>
      </c:barChart>
      <c:stockChart>
        <c:ser>
          <c:idx val="1"/>
          <c:order val="1"/>
          <c:tx>
            <c:strRef>
              <c:f>Sheet1!$C$1</c:f>
              <c:strCache>
                <c:ptCount val="1"/>
                <c:pt idx="0">
                  <c:v>MAX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Lap subtotal</c:v>
                </c:pt>
                <c:pt idx="1">
                  <c:v>Open subtotal</c:v>
                </c:pt>
                <c:pt idx="2">
                  <c:v>Lap total</c:v>
                </c:pt>
                <c:pt idx="3">
                  <c:v>Open total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540</c:v>
                </c:pt>
                <c:pt idx="1">
                  <c:v>620</c:v>
                </c:pt>
                <c:pt idx="2">
                  <c:v>525</c:v>
                </c:pt>
                <c:pt idx="3">
                  <c:v>437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MIN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Lap subtotal</c:v>
                </c:pt>
                <c:pt idx="1">
                  <c:v>Open subtotal</c:v>
                </c:pt>
                <c:pt idx="2">
                  <c:v>Lap total</c:v>
                </c:pt>
                <c:pt idx="3">
                  <c:v>Open total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130</c:v>
                </c:pt>
                <c:pt idx="1">
                  <c:v>160</c:v>
                </c:pt>
                <c:pt idx="2">
                  <c:v>190</c:v>
                </c:pt>
                <c:pt idx="3">
                  <c:v>194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MEAN</c:v>
                </c:pt>
              </c:strCache>
            </c:strRef>
          </c:tx>
          <c:spPr>
            <a:ln w="47625">
              <a:noFill/>
            </a:ln>
          </c:spPr>
          <c:dLbls>
            <c:spPr>
              <a:noFill/>
            </c:spPr>
            <c:showVal val="1"/>
          </c:dLbls>
          <c:cat>
            <c:strRef>
              <c:f>Sheet1!$A$2:$A$5</c:f>
              <c:strCache>
                <c:ptCount val="4"/>
                <c:pt idx="0">
                  <c:v>Lap subtotal</c:v>
                </c:pt>
                <c:pt idx="1">
                  <c:v>Open subtotal</c:v>
                </c:pt>
                <c:pt idx="2">
                  <c:v>Lap total</c:v>
                </c:pt>
                <c:pt idx="3">
                  <c:v>Open total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296</c:v>
                </c:pt>
                <c:pt idx="1">
                  <c:v>269</c:v>
                </c:pt>
                <c:pt idx="2">
                  <c:v>360</c:v>
                </c:pt>
                <c:pt idx="3">
                  <c:v>290</c:v>
                </c:pt>
              </c:numCache>
            </c:numRef>
          </c:val>
        </c:ser>
        <c:dLbls>
          <c:showVal val="1"/>
        </c:dLbls>
        <c:hiLowLines/>
        <c:axId val="109304448"/>
        <c:axId val="109302912"/>
      </c:stockChart>
      <c:catAx>
        <c:axId val="109295488"/>
        <c:scaling>
          <c:orientation val="minMax"/>
        </c:scaling>
        <c:axPos val="b"/>
        <c:numFmt formatCode="dd/mm/yyyy" sourceLinked="1"/>
        <c:majorTickMark val="none"/>
        <c:tickLblPos val="nextTo"/>
        <c:crossAx val="109297024"/>
        <c:crosses val="autoZero"/>
        <c:auto val="1"/>
        <c:lblAlgn val="ctr"/>
        <c:lblOffset val="100"/>
      </c:catAx>
      <c:valAx>
        <c:axId val="1092970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9295488"/>
        <c:crosses val="autoZero"/>
        <c:crossBetween val="between"/>
      </c:valAx>
      <c:valAx>
        <c:axId val="109302912"/>
        <c:scaling>
          <c:orientation val="minMax"/>
        </c:scaling>
        <c:delete val="1"/>
        <c:axPos val="r"/>
        <c:numFmt formatCode="General" sourceLinked="1"/>
        <c:tickLblPos val="none"/>
        <c:crossAx val="109304448"/>
        <c:crosses val="max"/>
        <c:crossBetween val="between"/>
      </c:valAx>
      <c:catAx>
        <c:axId val="109304448"/>
        <c:scaling>
          <c:orientation val="minMax"/>
        </c:scaling>
        <c:delete val="1"/>
        <c:axPos val="b"/>
        <c:tickLblPos val="none"/>
        <c:crossAx val="109302912"/>
        <c:crosses val="autoZero"/>
        <c:auto val="1"/>
        <c:lblAlgn val="ctr"/>
        <c:lblOffset val="100"/>
      </c:cat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Lbls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Converted</c:v>
                </c:pt>
                <c:pt idx="1">
                  <c:v>Not converted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77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853102906520033E-2"/>
          <c:y val="0.14310512622370267"/>
          <c:w val="0.93087195600942862"/>
          <c:h val="0.8342993275304504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Lbls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Converted</c:v>
                </c:pt>
                <c:pt idx="1">
                  <c:v>Not converted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BLOOD LOSS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BLOOD LOSS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725</c:v>
                </c:pt>
              </c:numCache>
            </c:numRef>
          </c:val>
        </c:ser>
        <c:dLbls>
          <c:showVal val="1"/>
        </c:dLbls>
        <c:axId val="108802816"/>
        <c:axId val="108804352"/>
      </c:barChart>
      <c:catAx>
        <c:axId val="108802816"/>
        <c:scaling>
          <c:orientation val="minMax"/>
        </c:scaling>
        <c:axPos val="b"/>
        <c:tickLblPos val="nextTo"/>
        <c:crossAx val="108804352"/>
        <c:crosses val="autoZero"/>
        <c:auto val="1"/>
        <c:lblAlgn val="ctr"/>
        <c:lblOffset val="100"/>
      </c:catAx>
      <c:valAx>
        <c:axId val="108804352"/>
        <c:scaling>
          <c:orientation val="minMax"/>
        </c:scaling>
        <c:axPos val="l"/>
        <c:majorGridlines/>
        <c:numFmt formatCode="General" sourceLinked="1"/>
        <c:tickLblPos val="nextTo"/>
        <c:crossAx val="1088028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>
        <c:manualLayout>
          <c:layoutTarget val="inner"/>
          <c:xMode val="edge"/>
          <c:yMode val="edge"/>
          <c:x val="0.17880809364997191"/>
          <c:y val="6.9073702295989026E-2"/>
          <c:w val="0.78129721697589316"/>
          <c:h val="0.771777522555215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inEnd"/>
            <c:showVal val="1"/>
          </c:dLbls>
          <c:cat>
            <c:strRef>
              <c:f>Sheet1!$A$2:$A$5</c:f>
              <c:strCache>
                <c:ptCount val="4"/>
                <c:pt idx="0">
                  <c:v>LAP SUB</c:v>
                </c:pt>
                <c:pt idx="1">
                  <c:v>OPEN SUB</c:v>
                </c:pt>
                <c:pt idx="2">
                  <c:v>LAP TOT</c:v>
                </c:pt>
                <c:pt idx="3">
                  <c:v>OPEN 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300</c:v>
                </c:pt>
                <c:pt idx="1">
                  <c:v>850</c:v>
                </c:pt>
                <c:pt idx="2">
                  <c:v>450</c:v>
                </c:pt>
                <c:pt idx="3">
                  <c:v>725</c:v>
                </c:pt>
              </c:numCache>
            </c:numRef>
          </c:val>
        </c:ser>
        <c:dLbls>
          <c:showVal val="1"/>
        </c:dLbls>
        <c:axId val="108862848"/>
        <c:axId val="108881024"/>
      </c:barChart>
      <c:stockChart>
        <c:ser>
          <c:idx val="1"/>
          <c:order val="1"/>
          <c:tx>
            <c:strRef>
              <c:f>Sheet1!$C$1</c:f>
              <c:strCache>
                <c:ptCount val="1"/>
                <c:pt idx="0">
                  <c:v>MAX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LAP SUB</c:v>
                </c:pt>
                <c:pt idx="1">
                  <c:v>OPEN SUB</c:v>
                </c:pt>
                <c:pt idx="2">
                  <c:v>LAP TOT</c:v>
                </c:pt>
                <c:pt idx="3">
                  <c:v>OPEN TOTAL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1600</c:v>
                </c:pt>
                <c:pt idx="1">
                  <c:v>1500</c:v>
                </c:pt>
                <c:pt idx="2">
                  <c:v>1500</c:v>
                </c:pt>
                <c:pt idx="3">
                  <c:v>1500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MIN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LAP SUB</c:v>
                </c:pt>
                <c:pt idx="1">
                  <c:v>OPEN SUB</c:v>
                </c:pt>
                <c:pt idx="2">
                  <c:v>LAP TOT</c:v>
                </c:pt>
                <c:pt idx="3">
                  <c:v>OPEN TOTAL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50</c:v>
                </c:pt>
                <c:pt idx="1">
                  <c:v>400</c:v>
                </c:pt>
                <c:pt idx="2">
                  <c:v>50</c:v>
                </c:pt>
                <c:pt idx="3">
                  <c:v>100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MEAN</c:v>
                </c:pt>
              </c:strCache>
            </c:strRef>
          </c:tx>
          <c:spPr>
            <a:ln w="47625">
              <a:noFill/>
            </a:ln>
          </c:spPr>
          <c:cat>
            <c:strRef>
              <c:f>Sheet1!$A$2:$A$5</c:f>
              <c:strCache>
                <c:ptCount val="4"/>
                <c:pt idx="0">
                  <c:v>LAP SUB</c:v>
                </c:pt>
                <c:pt idx="1">
                  <c:v>OPEN SUB</c:v>
                </c:pt>
                <c:pt idx="2">
                  <c:v>LAP TOT</c:v>
                </c:pt>
                <c:pt idx="3">
                  <c:v>OPEN TOTAL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398</c:v>
                </c:pt>
                <c:pt idx="1">
                  <c:v>900</c:v>
                </c:pt>
                <c:pt idx="2">
                  <c:v>551</c:v>
                </c:pt>
                <c:pt idx="3">
                  <c:v>792</c:v>
                </c:pt>
              </c:numCache>
            </c:numRef>
          </c:val>
        </c:ser>
        <c:dLbls>
          <c:showVal val="1"/>
        </c:dLbls>
        <c:hiLowLines/>
        <c:axId val="108888448"/>
        <c:axId val="108882560"/>
      </c:stockChart>
      <c:catAx>
        <c:axId val="108862848"/>
        <c:scaling>
          <c:orientation val="minMax"/>
        </c:scaling>
        <c:axPos val="b"/>
        <c:numFmt formatCode="dd/mm/yyyy" sourceLinked="1"/>
        <c:tickLblPos val="nextTo"/>
        <c:crossAx val="108881024"/>
        <c:crosses val="autoZero"/>
        <c:auto val="1"/>
        <c:lblAlgn val="ctr"/>
        <c:lblOffset val="100"/>
      </c:catAx>
      <c:valAx>
        <c:axId val="108881024"/>
        <c:scaling>
          <c:orientation val="minMax"/>
        </c:scaling>
        <c:axPos val="l"/>
        <c:numFmt formatCode="General" sourceLinked="1"/>
        <c:tickLblPos val="nextTo"/>
        <c:crossAx val="108862848"/>
        <c:crosses val="autoZero"/>
        <c:crossBetween val="between"/>
      </c:valAx>
      <c:valAx>
        <c:axId val="108882560"/>
        <c:scaling>
          <c:orientation val="minMax"/>
        </c:scaling>
        <c:delete val="1"/>
        <c:axPos val="r"/>
        <c:numFmt formatCode="General" sourceLinked="1"/>
        <c:tickLblPos val="none"/>
        <c:crossAx val="108888448"/>
        <c:crosses val="max"/>
        <c:crossBetween val="between"/>
      </c:valAx>
      <c:catAx>
        <c:axId val="108888448"/>
        <c:scaling>
          <c:orientation val="minMax"/>
        </c:scaling>
        <c:delete val="1"/>
        <c:axPos val="b"/>
        <c:numFmt formatCode="dd/mm/yyyy" sourceLinked="1"/>
        <c:tickLblPos val="none"/>
        <c:crossAx val="108882560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EPIDURAL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0.53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PCA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 formatCode="0%">
                  <c:v>0.47000000000000008</c:v>
                </c:pt>
                <c:pt idx="1">
                  <c:v>0</c:v>
                </c:pt>
              </c:numCache>
            </c:numRef>
          </c:val>
        </c:ser>
        <c:dLbls>
          <c:showVal val="1"/>
        </c:dLbls>
        <c:overlap val="100"/>
        <c:axId val="108932096"/>
        <c:axId val="110160512"/>
      </c:barChart>
      <c:catAx>
        <c:axId val="108932096"/>
        <c:scaling>
          <c:orientation val="minMax"/>
        </c:scaling>
        <c:axPos val="b"/>
        <c:tickLblPos val="nextTo"/>
        <c:crossAx val="110160512"/>
        <c:crosses val="autoZero"/>
        <c:auto val="1"/>
        <c:lblAlgn val="ctr"/>
        <c:lblOffset val="100"/>
      </c:catAx>
      <c:valAx>
        <c:axId val="110160512"/>
        <c:scaling>
          <c:orientation val="minMax"/>
        </c:scaling>
        <c:axPos val="l"/>
        <c:majorGridlines/>
        <c:numFmt formatCode="0%" sourceLinked="1"/>
        <c:tickLblPos val="nextTo"/>
        <c:crossAx val="108932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HDU STAY (In Days)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HDU STAY (In Days)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showVal val="1"/>
        </c:dLbls>
        <c:axId val="109032192"/>
        <c:axId val="109033728"/>
      </c:barChart>
      <c:catAx>
        <c:axId val="109032192"/>
        <c:scaling>
          <c:orientation val="minMax"/>
        </c:scaling>
        <c:axPos val="b"/>
        <c:tickLblPos val="nextTo"/>
        <c:crossAx val="109033728"/>
        <c:crosses val="autoZero"/>
        <c:auto val="1"/>
        <c:lblAlgn val="ctr"/>
        <c:lblOffset val="100"/>
      </c:catAx>
      <c:valAx>
        <c:axId val="109033728"/>
        <c:scaling>
          <c:orientation val="minMax"/>
        </c:scaling>
        <c:axPos val="l"/>
        <c:majorGridlines/>
        <c:numFmt formatCode="General" sourceLinked="1"/>
        <c:tickLblPos val="nextTo"/>
        <c:crossAx val="1090321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HOSP STAY (In Days)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HOSP STAY (In Days)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dLbls>
          <c:showVal val="1"/>
        </c:dLbls>
        <c:axId val="109394944"/>
        <c:axId val="109105920"/>
      </c:barChart>
      <c:catAx>
        <c:axId val="109394944"/>
        <c:scaling>
          <c:orientation val="minMax"/>
        </c:scaling>
        <c:axPos val="b"/>
        <c:tickLblPos val="nextTo"/>
        <c:crossAx val="109105920"/>
        <c:crosses val="autoZero"/>
        <c:auto val="1"/>
        <c:lblAlgn val="ctr"/>
        <c:lblOffset val="100"/>
      </c:catAx>
      <c:valAx>
        <c:axId val="109105920"/>
        <c:scaling>
          <c:orientation val="minMax"/>
        </c:scaling>
        <c:axPos val="l"/>
        <c:majorGridlines/>
        <c:numFmt formatCode="General" sourceLinked="1"/>
        <c:tickLblPos val="nextTo"/>
        <c:crossAx val="1093949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MORTALITY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5.5000000000000014E-2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</c:f>
              <c:strCache>
                <c:ptCount val="1"/>
                <c:pt idx="0">
                  <c:v>MORTALITY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3.6999999999999998E-2</c:v>
                </c:pt>
              </c:numCache>
            </c:numRef>
          </c:val>
        </c:ser>
        <c:dLbls>
          <c:showVal val="1"/>
        </c:dLbls>
        <c:axId val="109536768"/>
        <c:axId val="109538304"/>
      </c:barChart>
      <c:catAx>
        <c:axId val="109536768"/>
        <c:scaling>
          <c:orientation val="minMax"/>
        </c:scaling>
        <c:axPos val="b"/>
        <c:tickLblPos val="nextTo"/>
        <c:crossAx val="109538304"/>
        <c:crosses val="autoZero"/>
        <c:auto val="1"/>
        <c:lblAlgn val="ctr"/>
        <c:lblOffset val="100"/>
      </c:catAx>
      <c:valAx>
        <c:axId val="109538304"/>
        <c:scaling>
          <c:orientation val="minMax"/>
        </c:scaling>
        <c:axPos val="l"/>
        <c:majorGridlines/>
        <c:numFmt formatCode="0.00%" sourceLinked="1"/>
        <c:tickLblPos val="nextTo"/>
        <c:crossAx val="109536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3.0864197530864204E-3"/>
                  <c:y val="0.26618447878395352"/>
                </c:manualLayout>
              </c:layout>
              <c:showVal val="1"/>
            </c:dLbl>
            <c:dLbl>
              <c:idx val="1"/>
              <c:layout>
                <c:manualLayout>
                  <c:x val="-1.5432098765432104E-3"/>
                  <c:y val="0.13019892983997719"/>
                </c:manualLayout>
              </c:layout>
              <c:showVal val="1"/>
            </c:dLbl>
            <c:showVal val="1"/>
          </c:dLbls>
          <c:cat>
            <c:strRef>
              <c:f>Sheet1!$A$2:$A$3</c:f>
              <c:strCache>
                <c:ptCount val="2"/>
                <c:pt idx="0">
                  <c:v>1 year</c:v>
                </c:pt>
                <c:pt idx="1">
                  <c:v>3 year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0.85500000000000009</c:v>
                </c:pt>
                <c:pt idx="1">
                  <c:v>0.34300000000000008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3.0864197530864204E-3"/>
                  <c:y val="0.26039785967995438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2517179310239559"/>
                </c:manualLayout>
              </c:layout>
              <c:showVal val="1"/>
            </c:dLbl>
            <c:showVal val="1"/>
          </c:dLbls>
          <c:cat>
            <c:strRef>
              <c:f>Sheet1!$A$2:$A$3</c:f>
              <c:strCache>
                <c:ptCount val="2"/>
                <c:pt idx="0">
                  <c:v>1 year</c:v>
                </c:pt>
                <c:pt idx="1">
                  <c:v>3 year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0.81499999999999995</c:v>
                </c:pt>
                <c:pt idx="1">
                  <c:v>0.53300000000000003</c:v>
                </c:pt>
              </c:numCache>
            </c:numRef>
          </c:val>
        </c:ser>
        <c:dLbls>
          <c:showVal val="1"/>
        </c:dLbls>
        <c:gapWidth val="75"/>
        <c:shape val="box"/>
        <c:axId val="109977984"/>
        <c:axId val="109979520"/>
        <c:axId val="0"/>
      </c:bar3DChart>
      <c:catAx>
        <c:axId val="109977984"/>
        <c:scaling>
          <c:orientation val="minMax"/>
        </c:scaling>
        <c:axPos val="b"/>
        <c:majorTickMark val="none"/>
        <c:tickLblPos val="nextTo"/>
        <c:crossAx val="109979520"/>
        <c:crosses val="autoZero"/>
        <c:auto val="1"/>
        <c:lblAlgn val="ctr"/>
        <c:lblOffset val="100"/>
      </c:catAx>
      <c:valAx>
        <c:axId val="109979520"/>
        <c:scaling>
          <c:orientation val="minMax"/>
        </c:scaling>
        <c:axPos val="l"/>
        <c:numFmt formatCode="0.0%" sourceLinked="1"/>
        <c:majorTickMark val="none"/>
        <c:tickLblPos val="nextTo"/>
        <c:crossAx val="10997798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34"/>
  <c:chart>
    <c:plotArea>
      <c:layout>
        <c:manualLayout>
          <c:layoutTarget val="inner"/>
          <c:xMode val="edge"/>
          <c:yMode val="edge"/>
          <c:x val="9.5556770681442596E-2"/>
          <c:y val="4.6256729507679457E-2"/>
          <c:w val="0.63189304461942253"/>
          <c:h val="0.8100157263904231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 (Median 74)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trendline>
            <c:spPr>
              <a:ln w="38100" cap="flat" cmpd="sng" algn="ctr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57150" dist="38100" dir="5400000" algn="ctr" rotWithShape="0">
                  <a:schemeClr val="accent3">
                    <a:shade val="9000"/>
                    <a:satMod val="105000"/>
                    <a:alpha val="48000"/>
                  </a:schemeClr>
                </a:outerShdw>
              </a:effectLst>
            </c:spPr>
            <c:trendlineType val="linear"/>
          </c:trendline>
          <c:cat>
            <c:strRef>
              <c:f>Sheet1!$A$2:$A$8</c:f>
              <c:strCache>
                <c:ptCount val="7"/>
                <c:pt idx="0">
                  <c:v>&lt; 40</c:v>
                </c:pt>
                <c:pt idx="1">
                  <c:v>41 - 50</c:v>
                </c:pt>
                <c:pt idx="2">
                  <c:v>51 - 60</c:v>
                </c:pt>
                <c:pt idx="3">
                  <c:v>61 - 70</c:v>
                </c:pt>
                <c:pt idx="4">
                  <c:v>71 - 80</c:v>
                </c:pt>
                <c:pt idx="5">
                  <c:v>81 - 90</c:v>
                </c:pt>
                <c:pt idx="6">
                  <c:v>&gt; 90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</c:v>
                </c:pt>
                <c:pt idx="1">
                  <c:v>0.01</c:v>
                </c:pt>
                <c:pt idx="2">
                  <c:v>0.11</c:v>
                </c:pt>
                <c:pt idx="3">
                  <c:v>0.21</c:v>
                </c:pt>
                <c:pt idx="4">
                  <c:v>0.38</c:v>
                </c:pt>
                <c:pt idx="5">
                  <c:v>0.26</c:v>
                </c:pt>
                <c:pt idx="6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 (Median 72)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trendline>
            <c:spPr>
              <a:ln w="38100" cap="flat" cmpd="sng" algn="ctr">
                <a:solidFill>
                  <a:schemeClr val="accent4"/>
                </a:solidFill>
                <a:prstDash val="solid"/>
              </a:ln>
              <a:effectLst>
                <a:outerShdw blurRad="57150" dist="38100" dir="5400000" algn="ctr" rotWithShape="0">
                  <a:schemeClr val="accent4">
                    <a:shade val="9000"/>
                    <a:satMod val="105000"/>
                    <a:alpha val="48000"/>
                  </a:schemeClr>
                </a:outerShdw>
              </a:effectLst>
            </c:spPr>
            <c:trendlineType val="linear"/>
          </c:trendline>
          <c:cat>
            <c:strRef>
              <c:f>Sheet1!$A$2:$A$8</c:f>
              <c:strCache>
                <c:ptCount val="7"/>
                <c:pt idx="0">
                  <c:v>&lt; 40</c:v>
                </c:pt>
                <c:pt idx="1">
                  <c:v>41 - 50</c:v>
                </c:pt>
                <c:pt idx="2">
                  <c:v>51 - 60</c:v>
                </c:pt>
                <c:pt idx="3">
                  <c:v>61 - 70</c:v>
                </c:pt>
                <c:pt idx="4">
                  <c:v>71 - 80</c:v>
                </c:pt>
                <c:pt idx="5">
                  <c:v>81 - 90</c:v>
                </c:pt>
                <c:pt idx="6">
                  <c:v>&gt; 90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0.02</c:v>
                </c:pt>
                <c:pt idx="1">
                  <c:v>0.05</c:v>
                </c:pt>
                <c:pt idx="2">
                  <c:v>0.05</c:v>
                </c:pt>
                <c:pt idx="3">
                  <c:v>0.32</c:v>
                </c:pt>
                <c:pt idx="4">
                  <c:v>0.49</c:v>
                </c:pt>
                <c:pt idx="5">
                  <c:v>7.0000000000000007E-2</c:v>
                </c:pt>
                <c:pt idx="6">
                  <c:v>0</c:v>
                </c:pt>
              </c:numCache>
            </c:numRef>
          </c:val>
        </c:ser>
        <c:dLbls>
          <c:showVal val="1"/>
        </c:dLbls>
        <c:axId val="106621568"/>
        <c:axId val="101122432"/>
      </c:barChart>
      <c:catAx>
        <c:axId val="106621568"/>
        <c:scaling>
          <c:orientation val="minMax"/>
        </c:scaling>
        <c:axPos val="b"/>
        <c:tickLblPos val="nextTo"/>
        <c:crossAx val="101122432"/>
        <c:crosses val="autoZero"/>
        <c:auto val="1"/>
        <c:lblAlgn val="ctr"/>
        <c:lblOffset val="100"/>
      </c:catAx>
      <c:valAx>
        <c:axId val="101122432"/>
        <c:scaling>
          <c:orientation val="minMax"/>
        </c:scaling>
        <c:axPos val="l"/>
        <c:majorGridlines/>
        <c:numFmt formatCode="0%" sourceLinked="1"/>
        <c:tickLblPos val="nextTo"/>
        <c:crossAx val="106621568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32</c:v>
                </c:pt>
                <c:pt idx="1">
                  <c:v>20</c:v>
                </c:pt>
              </c:numCache>
            </c:numRef>
          </c:val>
        </c:ser>
        <c:dLbls>
          <c:showVal val="1"/>
        </c:dLbls>
        <c:gapWidth val="55"/>
        <c:gapDepth val="55"/>
        <c:shape val="box"/>
        <c:axId val="101173120"/>
        <c:axId val="101174656"/>
        <c:axId val="0"/>
      </c:bar3DChart>
      <c:catAx>
        <c:axId val="101173120"/>
        <c:scaling>
          <c:orientation val="minMax"/>
        </c:scaling>
        <c:axPos val="b"/>
        <c:majorTickMark val="none"/>
        <c:tickLblPos val="nextTo"/>
        <c:crossAx val="101174656"/>
        <c:crosses val="autoZero"/>
        <c:auto val="1"/>
        <c:lblAlgn val="ctr"/>
        <c:lblOffset val="100"/>
      </c:catAx>
      <c:valAx>
        <c:axId val="1011746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11731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numRef>
              <c:f>Sheet1!$A$2:$A$9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4</c:v>
                </c:pt>
                <c:pt idx="1">
                  <c:v>13</c:v>
                </c:pt>
                <c:pt idx="2">
                  <c:v>7</c:v>
                </c:pt>
                <c:pt idx="3">
                  <c:v>10</c:v>
                </c:pt>
                <c:pt idx="4">
                  <c:v>5</c:v>
                </c:pt>
                <c:pt idx="5">
                  <c:v>7</c:v>
                </c:pt>
                <c:pt idx="6">
                  <c:v>9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numRef>
              <c:f>Sheet1!$A$2:$A$9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  <c:pt idx="4">
                  <c:v>14</c:v>
                </c:pt>
                <c:pt idx="5">
                  <c:v>18</c:v>
                </c:pt>
                <c:pt idx="6">
                  <c:v>16</c:v>
                </c:pt>
                <c:pt idx="7">
                  <c:v>12</c:v>
                </c:pt>
              </c:numCache>
            </c:numRef>
          </c:val>
        </c:ser>
        <c:dLbls>
          <c:showVal val="1"/>
        </c:dLbls>
        <c:gapWidth val="55"/>
        <c:gapDepth val="55"/>
        <c:shape val="box"/>
        <c:axId val="106652800"/>
        <c:axId val="106654336"/>
        <c:axId val="0"/>
      </c:bar3DChart>
      <c:catAx>
        <c:axId val="106652800"/>
        <c:scaling>
          <c:orientation val="minMax"/>
        </c:scaling>
        <c:axPos val="b"/>
        <c:numFmt formatCode="General" sourceLinked="1"/>
        <c:majorTickMark val="none"/>
        <c:tickLblPos val="nextTo"/>
        <c:crossAx val="106654336"/>
        <c:crosses val="autoZero"/>
        <c:auto val="1"/>
        <c:lblAlgn val="ctr"/>
        <c:lblOffset val="100"/>
      </c:catAx>
      <c:valAx>
        <c:axId val="1066543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66528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ASA 1</c:v>
                </c:pt>
                <c:pt idx="1">
                  <c:v>ASA 2</c:v>
                </c:pt>
                <c:pt idx="2">
                  <c:v>ASA 3</c:v>
                </c:pt>
                <c:pt idx="3">
                  <c:v>ASA 4</c:v>
                </c:pt>
                <c:pt idx="4">
                  <c:v>N/A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34</c:v>
                </c:pt>
                <c:pt idx="2">
                  <c:v>30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ASA 1</c:v>
                </c:pt>
                <c:pt idx="1">
                  <c:v>ASA 2</c:v>
                </c:pt>
                <c:pt idx="2">
                  <c:v>ASA 3</c:v>
                </c:pt>
                <c:pt idx="3">
                  <c:v>ASA 4</c:v>
                </c:pt>
                <c:pt idx="4">
                  <c:v>N/A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</c:v>
                </c:pt>
                <c:pt idx="1">
                  <c:v>21</c:v>
                </c:pt>
                <c:pt idx="2">
                  <c:v>21</c:v>
                </c:pt>
                <c:pt idx="3">
                  <c:v>0</c:v>
                </c:pt>
                <c:pt idx="4">
                  <c:v>11</c:v>
                </c:pt>
              </c:numCache>
            </c:numRef>
          </c:val>
        </c:ser>
        <c:dLbls>
          <c:showVal val="1"/>
        </c:dLbls>
        <c:axId val="106799488"/>
        <c:axId val="106801024"/>
      </c:barChart>
      <c:catAx>
        <c:axId val="106799488"/>
        <c:scaling>
          <c:orientation val="minMax"/>
        </c:scaling>
        <c:axPos val="b"/>
        <c:tickLblPos val="nextTo"/>
        <c:crossAx val="106801024"/>
        <c:crosses val="autoZero"/>
        <c:auto val="1"/>
        <c:lblAlgn val="ctr"/>
        <c:lblOffset val="100"/>
      </c:catAx>
      <c:valAx>
        <c:axId val="106801024"/>
        <c:scaling>
          <c:orientation val="minMax"/>
        </c:scaling>
        <c:axPos val="l"/>
        <c:majorGridlines/>
        <c:numFmt formatCode="General" sourceLinked="1"/>
        <c:tickLblPos val="nextTo"/>
        <c:crossAx val="1067994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Stage 0</c:v>
                </c:pt>
                <c:pt idx="1">
                  <c:v>Stage 1</c:v>
                </c:pt>
                <c:pt idx="2">
                  <c:v>Stage 2</c:v>
                </c:pt>
                <c:pt idx="3">
                  <c:v>Stage 3</c:v>
                </c:pt>
                <c:pt idx="4">
                  <c:v>Stage 4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8.0000000000000043E-2</c:v>
                </c:pt>
                <c:pt idx="1">
                  <c:v>0.44</c:v>
                </c:pt>
                <c:pt idx="2">
                  <c:v>0.17</c:v>
                </c:pt>
                <c:pt idx="3">
                  <c:v>0.28000000000000008</c:v>
                </c:pt>
                <c:pt idx="4">
                  <c:v>3.0000000000000002E-2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Stage 0</c:v>
                </c:pt>
                <c:pt idx="1">
                  <c:v>Stage 1</c:v>
                </c:pt>
                <c:pt idx="2">
                  <c:v>Stage 2</c:v>
                </c:pt>
                <c:pt idx="3">
                  <c:v>Stage 3</c:v>
                </c:pt>
                <c:pt idx="4">
                  <c:v>Stage 4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</c:v>
                </c:pt>
                <c:pt idx="1">
                  <c:v>0.19</c:v>
                </c:pt>
                <c:pt idx="2">
                  <c:v>0.28000000000000008</c:v>
                </c:pt>
                <c:pt idx="3">
                  <c:v>0.46</c:v>
                </c:pt>
                <c:pt idx="4">
                  <c:v>7.0000000000000021E-2</c:v>
                </c:pt>
              </c:numCache>
            </c:numRef>
          </c:val>
        </c:ser>
        <c:dLbls>
          <c:showVal val="1"/>
        </c:dLbls>
        <c:shape val="box"/>
        <c:axId val="108404736"/>
        <c:axId val="108406272"/>
        <c:axId val="0"/>
      </c:bar3DChart>
      <c:catAx>
        <c:axId val="108404736"/>
        <c:scaling>
          <c:orientation val="minMax"/>
        </c:scaling>
        <c:axPos val="b"/>
        <c:tickLblPos val="nextTo"/>
        <c:crossAx val="108406272"/>
        <c:crosses val="autoZero"/>
        <c:auto val="1"/>
        <c:lblAlgn val="ctr"/>
        <c:lblOffset val="100"/>
      </c:catAx>
      <c:valAx>
        <c:axId val="108406272"/>
        <c:scaling>
          <c:orientation val="minMax"/>
        </c:scaling>
        <c:axPos val="l"/>
        <c:majorGridlines/>
        <c:numFmt formatCode="0%" sourceLinked="1"/>
        <c:tickLblPos val="nextTo"/>
        <c:crossAx val="1084047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>
        <c:manualLayout>
          <c:layoutTarget val="inner"/>
          <c:xMode val="edge"/>
          <c:yMode val="edge"/>
          <c:x val="8.8172572178477918E-2"/>
          <c:y val="6.0723277267676984E-2"/>
          <c:w val="0.75013378536016329"/>
          <c:h val="0.7464353628950591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15.5</c:v>
                </c:pt>
                <c:pt idx="1">
                  <c:v>15</c:v>
                </c:pt>
              </c:numCache>
            </c:numRef>
          </c:val>
        </c:ser>
        <c:dLbls>
          <c:showVal val="1"/>
        </c:dLbls>
        <c:axId val="108703104"/>
        <c:axId val="108725376"/>
      </c:barChart>
      <c:stockChart>
        <c:ser>
          <c:idx val="1"/>
          <c:order val="1"/>
          <c:tx>
            <c:strRef>
              <c:f>Sheet1!$C$1</c:f>
              <c:strCache>
                <c:ptCount val="1"/>
                <c:pt idx="0">
                  <c:v>MAX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49</c:v>
                </c:pt>
                <c:pt idx="1">
                  <c:v>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MIN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MEAN</c:v>
                </c:pt>
              </c:strCache>
            </c:strRef>
          </c:tx>
          <c:spPr>
            <a:ln w="47625">
              <a:noFill/>
            </a:ln>
          </c:spPr>
          <c:dLbls>
            <c:delete val="1"/>
          </c:dLbls>
          <c:cat>
            <c:strRef>
              <c:f>Sheet1!$A$2:$A$3</c:f>
              <c:strCache>
                <c:ptCount val="2"/>
                <c:pt idx="0">
                  <c:v>LAP</c:v>
                </c:pt>
                <c:pt idx="1">
                  <c:v>OPEN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15.5</c:v>
                </c:pt>
                <c:pt idx="1">
                  <c:v>17</c:v>
                </c:pt>
              </c:numCache>
            </c:numRef>
          </c:val>
        </c:ser>
        <c:dLbls>
          <c:showVal val="1"/>
        </c:dLbls>
        <c:hiLowLines/>
        <c:axId val="108728704"/>
        <c:axId val="108726912"/>
      </c:stockChart>
      <c:catAx>
        <c:axId val="108703104"/>
        <c:scaling>
          <c:orientation val="minMax"/>
        </c:scaling>
        <c:axPos val="b"/>
        <c:numFmt formatCode="dd/mm/yyyy" sourceLinked="1"/>
        <c:tickLblPos val="nextTo"/>
        <c:crossAx val="108725376"/>
        <c:crosses val="autoZero"/>
        <c:auto val="1"/>
        <c:lblAlgn val="ctr"/>
        <c:lblOffset val="100"/>
      </c:catAx>
      <c:valAx>
        <c:axId val="108725376"/>
        <c:scaling>
          <c:orientation val="minMax"/>
        </c:scaling>
        <c:axPos val="l"/>
        <c:majorGridlines/>
        <c:numFmt formatCode="General" sourceLinked="1"/>
        <c:tickLblPos val="nextTo"/>
        <c:crossAx val="108703104"/>
        <c:crosses val="autoZero"/>
        <c:crossBetween val="between"/>
      </c:valAx>
      <c:valAx>
        <c:axId val="108726912"/>
        <c:scaling>
          <c:orientation val="minMax"/>
        </c:scaling>
        <c:delete val="1"/>
        <c:axPos val="r"/>
        <c:numFmt formatCode="General" sourceLinked="1"/>
        <c:tickLblPos val="none"/>
        <c:crossAx val="108728704"/>
        <c:crosses val="max"/>
        <c:crossBetween val="between"/>
      </c:valAx>
      <c:catAx>
        <c:axId val="108728704"/>
        <c:scaling>
          <c:orientation val="minMax"/>
        </c:scaling>
        <c:delete val="1"/>
        <c:axPos val="b"/>
        <c:numFmt formatCode="dd/mm/yyyy" sourceLinked="1"/>
        <c:tickLblPos val="none"/>
        <c:crossAx val="108726912"/>
        <c:crosses val="autoZero"/>
        <c:auto val="1"/>
        <c:lblAlgn val="ctr"/>
        <c:lblOffset val="100"/>
      </c:cat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SUB</c:v>
                </c:pt>
                <c:pt idx="1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13.5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SUB</c:v>
                </c:pt>
                <c:pt idx="1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</c:v>
                </c:pt>
                <c:pt idx="1">
                  <c:v>16</c:v>
                </c:pt>
              </c:numCache>
            </c:numRef>
          </c:val>
        </c:ser>
        <c:axId val="53703040"/>
        <c:axId val="53704576"/>
      </c:barChart>
      <c:catAx>
        <c:axId val="53703040"/>
        <c:scaling>
          <c:orientation val="minMax"/>
        </c:scaling>
        <c:axPos val="b"/>
        <c:numFmt formatCode="dd/mm/yyyy" sourceLinked="1"/>
        <c:tickLblPos val="nextTo"/>
        <c:crossAx val="53704576"/>
        <c:crosses val="autoZero"/>
        <c:auto val="1"/>
        <c:lblAlgn val="ctr"/>
        <c:lblOffset val="100"/>
      </c:catAx>
      <c:valAx>
        <c:axId val="53704576"/>
        <c:scaling>
          <c:orientation val="minMax"/>
        </c:scaling>
        <c:axPos val="l"/>
        <c:majorGridlines/>
        <c:numFmt formatCode="General" sourceLinked="1"/>
        <c:tickLblPos val="nextTo"/>
        <c:crossAx val="537030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Sheet4!$M$1</c:f>
              <c:strCache>
                <c:ptCount val="1"/>
                <c:pt idx="0">
                  <c:v>LAP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Sheet4!$L$2:$L$6</c:f>
              <c:strCache>
                <c:ptCount val="5"/>
                <c:pt idx="0">
                  <c:v>STAGE 0</c:v>
                </c:pt>
                <c:pt idx="1">
                  <c:v>STAGE 1</c:v>
                </c:pt>
                <c:pt idx="2">
                  <c:v>STAGE 2</c:v>
                </c:pt>
                <c:pt idx="3">
                  <c:v>STAGE 3</c:v>
                </c:pt>
                <c:pt idx="4">
                  <c:v>STAGE 4</c:v>
                </c:pt>
              </c:strCache>
            </c:strRef>
          </c:cat>
          <c:val>
            <c:numRef>
              <c:f>Sheet4!$M$2:$M$6</c:f>
              <c:numCache>
                <c:formatCode>General</c:formatCode>
                <c:ptCount val="5"/>
                <c:pt idx="0">
                  <c:v>6</c:v>
                </c:pt>
                <c:pt idx="1">
                  <c:v>14.5</c:v>
                </c:pt>
                <c:pt idx="2">
                  <c:v>18</c:v>
                </c:pt>
                <c:pt idx="3">
                  <c:v>17</c:v>
                </c:pt>
                <c:pt idx="4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Sheet4!$N$1</c:f>
              <c:strCache>
                <c:ptCount val="1"/>
                <c:pt idx="0">
                  <c:v>OPEN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ctr"/>
            <c:showVal val="1"/>
          </c:dLbls>
          <c:cat>
            <c:strRef>
              <c:f>Sheet4!$L$2:$L$6</c:f>
              <c:strCache>
                <c:ptCount val="5"/>
                <c:pt idx="0">
                  <c:v>STAGE 0</c:v>
                </c:pt>
                <c:pt idx="1">
                  <c:v>STAGE 1</c:v>
                </c:pt>
                <c:pt idx="2">
                  <c:v>STAGE 2</c:v>
                </c:pt>
                <c:pt idx="3">
                  <c:v>STAGE 3</c:v>
                </c:pt>
                <c:pt idx="4">
                  <c:v>STAGE 4</c:v>
                </c:pt>
              </c:strCache>
            </c:strRef>
          </c:cat>
          <c:val>
            <c:numRef>
              <c:f>Sheet4!$N$2:$N$6</c:f>
              <c:numCache>
                <c:formatCode>General</c:formatCode>
                <c:ptCount val="5"/>
                <c:pt idx="0">
                  <c:v>0</c:v>
                </c:pt>
                <c:pt idx="1">
                  <c:v>14.5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val>
        </c:ser>
        <c:dLbls>
          <c:showVal val="1"/>
        </c:dLbls>
        <c:axId val="53738880"/>
        <c:axId val="54584448"/>
      </c:barChart>
      <c:catAx>
        <c:axId val="53738880"/>
        <c:scaling>
          <c:orientation val="minMax"/>
        </c:scaling>
        <c:axPos val="b"/>
        <c:tickLblPos val="nextTo"/>
        <c:crossAx val="54584448"/>
        <c:crosses val="autoZero"/>
        <c:auto val="1"/>
        <c:lblAlgn val="ctr"/>
        <c:lblOffset val="100"/>
      </c:catAx>
      <c:valAx>
        <c:axId val="54584448"/>
        <c:scaling>
          <c:orientation val="minMax"/>
        </c:scaling>
        <c:axPos val="l"/>
        <c:majorGridlines/>
        <c:numFmt formatCode="General" sourceLinked="1"/>
        <c:tickLblPos val="nextTo"/>
        <c:crossAx val="53738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A482B-9F0A-4398-B7FF-E6EAA26808E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65B3C7D-12B3-41E7-A09B-7A6F6EC450E7}">
      <dgm:prSet phldrT="[Text]" custT="1"/>
      <dgm:spPr/>
      <dgm:t>
        <a:bodyPr/>
        <a:lstStyle/>
        <a:p>
          <a:r>
            <a:rPr lang="en-GB" sz="1600" dirty="0" smtClean="0"/>
            <a:t>first lap Colectomy- 1990</a:t>
          </a:r>
          <a:endParaRPr lang="en-GB" sz="1600" dirty="0"/>
        </a:p>
      </dgm:t>
    </dgm:pt>
    <dgm:pt modelId="{F706B857-4A67-42BF-B072-93CC8BD59945}" type="parTrans" cxnId="{99953B6D-50F6-40A4-97A9-79BD371D5876}">
      <dgm:prSet/>
      <dgm:spPr/>
      <dgm:t>
        <a:bodyPr/>
        <a:lstStyle/>
        <a:p>
          <a:endParaRPr lang="en-GB"/>
        </a:p>
      </dgm:t>
    </dgm:pt>
    <dgm:pt modelId="{8A3F9B01-66B7-409C-87B2-BAAA0E5FB58E}" type="sibTrans" cxnId="{99953B6D-50F6-40A4-97A9-79BD371D5876}">
      <dgm:prSet/>
      <dgm:spPr/>
      <dgm:t>
        <a:bodyPr/>
        <a:lstStyle/>
        <a:p>
          <a:endParaRPr lang="en-GB"/>
        </a:p>
      </dgm:t>
    </dgm:pt>
    <dgm:pt modelId="{F90DAC79-2CFE-4C1F-9C0E-7E67D7636824}">
      <dgm:prSet phldrT="[Text]" custT="1"/>
      <dgm:spPr/>
      <dgm:t>
        <a:bodyPr anchor="ctr"/>
        <a:lstStyle/>
        <a:p>
          <a:pPr algn="ctr"/>
          <a:r>
            <a:rPr lang="en-GB" sz="1400" dirty="0" smtClean="0"/>
            <a:t>Multiple trials to prove safety.</a:t>
          </a:r>
          <a:endParaRPr lang="en-GB" sz="1400" dirty="0"/>
        </a:p>
      </dgm:t>
    </dgm:pt>
    <dgm:pt modelId="{CE4251BB-D53B-4B2F-9F46-9B987C88D63D}" type="parTrans" cxnId="{F717FC51-7883-416E-A60F-E51E478590A1}">
      <dgm:prSet/>
      <dgm:spPr/>
      <dgm:t>
        <a:bodyPr/>
        <a:lstStyle/>
        <a:p>
          <a:endParaRPr lang="en-GB"/>
        </a:p>
      </dgm:t>
    </dgm:pt>
    <dgm:pt modelId="{D6F56977-9B49-4454-9F3C-D5EA8FBF57F3}" type="sibTrans" cxnId="{F717FC51-7883-416E-A60F-E51E478590A1}">
      <dgm:prSet/>
      <dgm:spPr/>
      <dgm:t>
        <a:bodyPr/>
        <a:lstStyle/>
        <a:p>
          <a:endParaRPr lang="en-GB"/>
        </a:p>
      </dgm:t>
    </dgm:pt>
    <dgm:pt modelId="{6A4E0F0E-C35B-4DC2-97A4-C5CB965AFB75}">
      <dgm:prSet phldrT="[Text]"/>
      <dgm:spPr/>
      <dgm:t>
        <a:bodyPr anchor="ctr"/>
        <a:lstStyle/>
        <a:p>
          <a:pPr algn="l"/>
          <a:endParaRPr lang="en-GB" sz="800" dirty="0"/>
        </a:p>
      </dgm:t>
    </dgm:pt>
    <dgm:pt modelId="{6618B57F-9BB9-488D-BE36-D01721E26CC6}" type="parTrans" cxnId="{3C620C7A-2A72-4094-9841-F1FA3B28A25D}">
      <dgm:prSet/>
      <dgm:spPr/>
      <dgm:t>
        <a:bodyPr/>
        <a:lstStyle/>
        <a:p>
          <a:endParaRPr lang="en-GB"/>
        </a:p>
      </dgm:t>
    </dgm:pt>
    <dgm:pt modelId="{DF4CB3C8-847B-4966-934D-405FF0B1EDA1}" type="sibTrans" cxnId="{3C620C7A-2A72-4094-9841-F1FA3B28A25D}">
      <dgm:prSet/>
      <dgm:spPr/>
      <dgm:t>
        <a:bodyPr/>
        <a:lstStyle/>
        <a:p>
          <a:endParaRPr lang="en-GB"/>
        </a:p>
      </dgm:t>
    </dgm:pt>
    <dgm:pt modelId="{EF613A97-C093-49D2-AB2F-B2688405787B}">
      <dgm:prSet phldrT="[Text]" custT="1"/>
      <dgm:spPr/>
      <dgm:t>
        <a:bodyPr/>
        <a:lstStyle/>
        <a:p>
          <a:r>
            <a:rPr lang="en-GB" sz="1200" dirty="0" smtClean="0"/>
            <a:t>A meta-analysis (n = 1536) from four RCTs.</a:t>
          </a:r>
          <a:endParaRPr lang="en-GB" sz="1200" dirty="0"/>
        </a:p>
      </dgm:t>
    </dgm:pt>
    <dgm:pt modelId="{2302B094-A9D4-41B3-BF99-4DD79DF6D336}" type="parTrans" cxnId="{2CC1710D-430E-41DA-8966-45209CE32F68}">
      <dgm:prSet/>
      <dgm:spPr/>
      <dgm:t>
        <a:bodyPr/>
        <a:lstStyle/>
        <a:p>
          <a:endParaRPr lang="en-GB"/>
        </a:p>
      </dgm:t>
    </dgm:pt>
    <dgm:pt modelId="{6D0FCCA3-5777-45E6-8DFA-08FCF1AF737A}" type="sibTrans" cxnId="{2CC1710D-430E-41DA-8966-45209CE32F68}">
      <dgm:prSet/>
      <dgm:spPr/>
      <dgm:t>
        <a:bodyPr/>
        <a:lstStyle/>
        <a:p>
          <a:endParaRPr lang="en-GB"/>
        </a:p>
      </dgm:t>
    </dgm:pt>
    <dgm:pt modelId="{F4788AE7-5F8C-45BD-A01A-CAD99973892D}">
      <dgm:prSet phldrT="[Text]" custT="1"/>
      <dgm:spPr/>
      <dgm:t>
        <a:bodyPr/>
        <a:lstStyle/>
        <a:p>
          <a:r>
            <a:rPr lang="en-GB" sz="1400" dirty="0" smtClean="0"/>
            <a:t>NICE  2006 </a:t>
          </a:r>
        </a:p>
        <a:p>
          <a:r>
            <a:rPr lang="en-GB" sz="1400" dirty="0" smtClean="0"/>
            <a:t>lap resection as an alternative to open surgery</a:t>
          </a:r>
          <a:endParaRPr lang="en-GB" sz="1400" dirty="0"/>
        </a:p>
      </dgm:t>
    </dgm:pt>
    <dgm:pt modelId="{AB07F996-19AA-402F-9555-35CC751C5C38}" type="parTrans" cxnId="{D3C3802C-855A-4889-B6FA-2AA43BC9CB63}">
      <dgm:prSet/>
      <dgm:spPr/>
      <dgm:t>
        <a:bodyPr/>
        <a:lstStyle/>
        <a:p>
          <a:endParaRPr lang="en-GB"/>
        </a:p>
      </dgm:t>
    </dgm:pt>
    <dgm:pt modelId="{0A43B83C-2C57-4400-913D-2CE0E47C501F}" type="sibTrans" cxnId="{D3C3802C-855A-4889-B6FA-2AA43BC9CB63}">
      <dgm:prSet/>
      <dgm:spPr/>
      <dgm:t>
        <a:bodyPr/>
        <a:lstStyle/>
        <a:p>
          <a:endParaRPr lang="en-GB"/>
        </a:p>
      </dgm:t>
    </dgm:pt>
    <dgm:pt modelId="{8028630C-B683-43B4-BCC4-FD91BBD564FB}">
      <dgm:prSet phldrT="[Text]" custT="1"/>
      <dgm:spPr/>
      <dgm:t>
        <a:bodyPr/>
        <a:lstStyle/>
        <a:p>
          <a:r>
            <a:rPr lang="en-GB" sz="1200" dirty="0" smtClean="0"/>
            <a:t>2007</a:t>
          </a:r>
          <a:endParaRPr lang="en-GB" sz="1200" dirty="0"/>
        </a:p>
      </dgm:t>
    </dgm:pt>
    <dgm:pt modelId="{FF1800BF-A51F-4D20-8A7D-A271E2B77924}" type="parTrans" cxnId="{C7ADF689-50C0-498A-A949-4E25121D45C4}">
      <dgm:prSet/>
      <dgm:spPr/>
      <dgm:t>
        <a:bodyPr/>
        <a:lstStyle/>
        <a:p>
          <a:endParaRPr lang="en-GB"/>
        </a:p>
      </dgm:t>
    </dgm:pt>
    <dgm:pt modelId="{34D37A39-D3C5-4261-8305-EC5CFBBE5AD2}" type="sibTrans" cxnId="{C7ADF689-50C0-498A-A949-4E25121D45C4}">
      <dgm:prSet/>
      <dgm:spPr/>
      <dgm:t>
        <a:bodyPr/>
        <a:lstStyle/>
        <a:p>
          <a:endParaRPr lang="en-GB"/>
        </a:p>
      </dgm:t>
    </dgm:pt>
    <dgm:pt modelId="{1CB07789-8F95-444B-BDE7-8A34D019A257}">
      <dgm:prSet phldrT="[Text]"/>
      <dgm:spPr/>
      <dgm:t>
        <a:bodyPr anchor="ctr"/>
        <a:lstStyle/>
        <a:p>
          <a:endParaRPr lang="en-GB" sz="800" dirty="0"/>
        </a:p>
      </dgm:t>
    </dgm:pt>
    <dgm:pt modelId="{EC0E3F85-1CBF-4241-BE1D-CF6AC2BD5E8A}" type="parTrans" cxnId="{A7873D79-6BBF-49D7-930D-4A2D8EDFA59A}">
      <dgm:prSet/>
      <dgm:spPr/>
      <dgm:t>
        <a:bodyPr/>
        <a:lstStyle/>
        <a:p>
          <a:endParaRPr lang="en-GB"/>
        </a:p>
      </dgm:t>
    </dgm:pt>
    <dgm:pt modelId="{66B574EF-BE2A-46CD-B91E-2E5BFB8B740B}" type="sibTrans" cxnId="{A7873D79-6BBF-49D7-930D-4A2D8EDFA59A}">
      <dgm:prSet/>
      <dgm:spPr/>
      <dgm:t>
        <a:bodyPr/>
        <a:lstStyle/>
        <a:p>
          <a:endParaRPr lang="en-GB"/>
        </a:p>
      </dgm:t>
    </dgm:pt>
    <dgm:pt modelId="{4D87FF18-A956-43E7-BB11-57A0F0C15B8A}">
      <dgm:prSet phldrT="[Text]" custT="1"/>
      <dgm:spPr/>
      <dgm:t>
        <a:bodyPr/>
        <a:lstStyle/>
        <a:p>
          <a:r>
            <a:rPr lang="en-GB" sz="1200" dirty="0" smtClean="0"/>
            <a:t>19 RCT</a:t>
          </a:r>
          <a:endParaRPr lang="en-GB" sz="1200" dirty="0"/>
        </a:p>
      </dgm:t>
    </dgm:pt>
    <dgm:pt modelId="{0E764CEB-9425-4545-9FD9-E3BA64788A37}" type="sibTrans" cxnId="{4CD2F14A-B9B7-4E2A-8F62-976DA61E765F}">
      <dgm:prSet/>
      <dgm:spPr/>
      <dgm:t>
        <a:bodyPr/>
        <a:lstStyle/>
        <a:p>
          <a:endParaRPr lang="en-GB"/>
        </a:p>
      </dgm:t>
    </dgm:pt>
    <dgm:pt modelId="{4AEE5F42-989D-43E0-8790-93CA23883D31}" type="parTrans" cxnId="{4CD2F14A-B9B7-4E2A-8F62-976DA61E765F}">
      <dgm:prSet/>
      <dgm:spPr/>
      <dgm:t>
        <a:bodyPr/>
        <a:lstStyle/>
        <a:p>
          <a:endParaRPr lang="en-GB"/>
        </a:p>
      </dgm:t>
    </dgm:pt>
    <dgm:pt modelId="{C869AC0C-E6F9-4106-A78F-CE38220C4670}">
      <dgm:prSet phldrT="[Text]" custT="1"/>
      <dgm:spPr/>
      <dgm:t>
        <a:bodyPr/>
        <a:lstStyle/>
        <a:p>
          <a:r>
            <a:rPr lang="en-GB" sz="1400" dirty="0" smtClean="0"/>
            <a:t>NICE 2000:</a:t>
          </a:r>
        </a:p>
        <a:p>
          <a:r>
            <a:rPr lang="en-GB" sz="1400" dirty="0" smtClean="0"/>
            <a:t> “Lap colectomy should only  be a part of  RCT</a:t>
          </a:r>
          <a:endParaRPr lang="en-GB" sz="1400" dirty="0"/>
        </a:p>
      </dgm:t>
    </dgm:pt>
    <dgm:pt modelId="{237B96C9-90F8-496D-BAD5-022A0A5E4C3B}" type="sibTrans" cxnId="{44E1D16A-9CD5-4F9F-A9D1-3F3819E5A701}">
      <dgm:prSet/>
      <dgm:spPr/>
      <dgm:t>
        <a:bodyPr/>
        <a:lstStyle/>
        <a:p>
          <a:endParaRPr lang="en-GB"/>
        </a:p>
      </dgm:t>
    </dgm:pt>
    <dgm:pt modelId="{8733C635-F559-49A3-AB53-F49510124833}" type="parTrans" cxnId="{44E1D16A-9CD5-4F9F-A9D1-3F3819E5A701}">
      <dgm:prSet/>
      <dgm:spPr/>
      <dgm:t>
        <a:bodyPr/>
        <a:lstStyle/>
        <a:p>
          <a:endParaRPr lang="en-GB"/>
        </a:p>
      </dgm:t>
    </dgm:pt>
    <dgm:pt modelId="{CB582531-5C5B-4AA3-A7D8-3F1EE081FF42}">
      <dgm:prSet custT="1"/>
      <dgm:spPr/>
      <dgm:t>
        <a:bodyPr/>
        <a:lstStyle/>
        <a:p>
          <a:r>
            <a:rPr lang="en-GB" sz="1200" dirty="0" smtClean="0"/>
            <a:t>The National Training Programme</a:t>
          </a:r>
        </a:p>
      </dgm:t>
    </dgm:pt>
    <dgm:pt modelId="{CC4DFDE6-1677-4139-A570-E17D4C20E6E6}" type="parTrans" cxnId="{9EFE9371-E84B-416E-89EF-B17961AFB8E2}">
      <dgm:prSet/>
      <dgm:spPr/>
      <dgm:t>
        <a:bodyPr/>
        <a:lstStyle/>
        <a:p>
          <a:endParaRPr lang="en-GB"/>
        </a:p>
      </dgm:t>
    </dgm:pt>
    <dgm:pt modelId="{6BC0380E-78FA-43BC-9A2A-8FE602AE342B}" type="sibTrans" cxnId="{9EFE9371-E84B-416E-89EF-B17961AFB8E2}">
      <dgm:prSet/>
      <dgm:spPr/>
      <dgm:t>
        <a:bodyPr/>
        <a:lstStyle/>
        <a:p>
          <a:endParaRPr lang="en-GB"/>
        </a:p>
      </dgm:t>
    </dgm:pt>
    <dgm:pt modelId="{3163EB0E-D1D7-4605-A687-E7689A3976A7}">
      <dgm:prSet custT="1"/>
      <dgm:spPr/>
      <dgm:t>
        <a:bodyPr anchor="ctr"/>
        <a:lstStyle/>
        <a:p>
          <a:r>
            <a:rPr lang="en-GB" sz="1200" dirty="0" smtClean="0"/>
            <a:t>Training centres in 16 hospitals </a:t>
          </a:r>
        </a:p>
      </dgm:t>
    </dgm:pt>
    <dgm:pt modelId="{A5D09BBB-9350-41AC-B1DB-5C373EE0EB16}" type="parTrans" cxnId="{A507AAEE-F510-4B89-8CF5-D2213A4DD86B}">
      <dgm:prSet/>
      <dgm:spPr/>
      <dgm:t>
        <a:bodyPr/>
        <a:lstStyle/>
        <a:p>
          <a:endParaRPr lang="en-GB"/>
        </a:p>
      </dgm:t>
    </dgm:pt>
    <dgm:pt modelId="{43AD2A4B-569D-4A22-B5E2-94465690E177}" type="sibTrans" cxnId="{A507AAEE-F510-4B89-8CF5-D2213A4DD86B}">
      <dgm:prSet/>
      <dgm:spPr/>
      <dgm:t>
        <a:bodyPr/>
        <a:lstStyle/>
        <a:p>
          <a:endParaRPr lang="en-GB"/>
        </a:p>
      </dgm:t>
    </dgm:pt>
    <dgm:pt modelId="{8D2FD844-077B-4D91-B18B-9BBCEB948943}" type="pres">
      <dgm:prSet presAssocID="{6DCA482B-9F0A-4398-B7FF-E6EAA26808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23E2E80-112D-472B-B6CC-1FF6A22519DD}" type="pres">
      <dgm:prSet presAssocID="{F4788AE7-5F8C-45BD-A01A-CAD99973892D}" presName="boxAndChildren" presStyleCnt="0"/>
      <dgm:spPr/>
    </dgm:pt>
    <dgm:pt modelId="{96BA5F17-E52B-4E2C-A060-119E07A1AFB7}" type="pres">
      <dgm:prSet presAssocID="{F4788AE7-5F8C-45BD-A01A-CAD99973892D}" presName="parentTextBox" presStyleLbl="node1" presStyleIdx="0" presStyleCnt="3"/>
      <dgm:spPr/>
      <dgm:t>
        <a:bodyPr/>
        <a:lstStyle/>
        <a:p>
          <a:endParaRPr lang="en-GB"/>
        </a:p>
      </dgm:t>
    </dgm:pt>
    <dgm:pt modelId="{505F11F8-3786-4C49-AF4B-0FC5E17E8768}" type="pres">
      <dgm:prSet presAssocID="{F4788AE7-5F8C-45BD-A01A-CAD99973892D}" presName="entireBox" presStyleLbl="node1" presStyleIdx="0" presStyleCnt="3"/>
      <dgm:spPr/>
      <dgm:t>
        <a:bodyPr/>
        <a:lstStyle/>
        <a:p>
          <a:endParaRPr lang="en-GB"/>
        </a:p>
      </dgm:t>
    </dgm:pt>
    <dgm:pt modelId="{46D6D86E-B524-48B9-AEBC-A5A3CAEA8DED}" type="pres">
      <dgm:prSet presAssocID="{F4788AE7-5F8C-45BD-A01A-CAD99973892D}" presName="descendantBox" presStyleCnt="0"/>
      <dgm:spPr/>
    </dgm:pt>
    <dgm:pt modelId="{A0EBAA7E-D4FA-430E-BD14-BDA96C4EE097}" type="pres">
      <dgm:prSet presAssocID="{8028630C-B683-43B4-BCC4-FD91BBD564F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1FA75E-E224-43E0-A168-9F1125FA0476}" type="pres">
      <dgm:prSet presAssocID="{CB582531-5C5B-4AA3-A7D8-3F1EE081FF4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D67FDA-2F3F-4508-8B17-BF4472DA25BE}" type="pres">
      <dgm:prSet presAssocID="{3163EB0E-D1D7-4605-A687-E7689A3976A7}" presName="childTextBox" presStyleLbl="fgAccFollowNode1" presStyleIdx="2" presStyleCnt="6" custScaleX="101532" custLinFactNeighborX="-290" custLinFactNeighborY="97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A38B2F-FBBE-4CF3-8EA3-CA6288EA0FD8}" type="pres">
      <dgm:prSet presAssocID="{237B96C9-90F8-496D-BAD5-022A0A5E4C3B}" presName="sp" presStyleCnt="0"/>
      <dgm:spPr/>
    </dgm:pt>
    <dgm:pt modelId="{BA7CB5C7-5692-4362-B73B-1633928B498C}" type="pres">
      <dgm:prSet presAssocID="{C869AC0C-E6F9-4106-A78F-CE38220C4670}" presName="arrowAndChildren" presStyleCnt="0"/>
      <dgm:spPr/>
    </dgm:pt>
    <dgm:pt modelId="{B3BF8AC8-EBBC-47A6-AE0C-65210ECE15DE}" type="pres">
      <dgm:prSet presAssocID="{C869AC0C-E6F9-4106-A78F-CE38220C4670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F32B5022-1D0E-408E-ADB8-C36ED98A91FF}" type="pres">
      <dgm:prSet presAssocID="{C869AC0C-E6F9-4106-A78F-CE38220C4670}" presName="arrow" presStyleLbl="node1" presStyleIdx="1" presStyleCnt="3"/>
      <dgm:spPr/>
      <dgm:t>
        <a:bodyPr/>
        <a:lstStyle/>
        <a:p>
          <a:endParaRPr lang="en-GB"/>
        </a:p>
      </dgm:t>
    </dgm:pt>
    <dgm:pt modelId="{643FD6E8-195E-43DF-A42B-40B58B3F443D}" type="pres">
      <dgm:prSet presAssocID="{C869AC0C-E6F9-4106-A78F-CE38220C4670}" presName="descendantArrow" presStyleCnt="0"/>
      <dgm:spPr/>
    </dgm:pt>
    <dgm:pt modelId="{50F847C0-82CC-4659-9661-D9691F35BA8B}" type="pres">
      <dgm:prSet presAssocID="{4D87FF18-A956-43E7-BB11-57A0F0C15B8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5D189A-E789-4966-9725-F4E62E50D6B8}" type="pres">
      <dgm:prSet presAssocID="{EF613A97-C093-49D2-AB2F-B2688405787B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7E9526-1C3D-4171-A70C-B77329E94BB2}" type="pres">
      <dgm:prSet presAssocID="{8A3F9B01-66B7-409C-87B2-BAAA0E5FB58E}" presName="sp" presStyleCnt="0"/>
      <dgm:spPr/>
    </dgm:pt>
    <dgm:pt modelId="{3070A86E-BA25-4843-B753-6E82CB1D734D}" type="pres">
      <dgm:prSet presAssocID="{365B3C7D-12B3-41E7-A09B-7A6F6EC450E7}" presName="arrowAndChildren" presStyleCnt="0"/>
      <dgm:spPr/>
    </dgm:pt>
    <dgm:pt modelId="{52F40221-71EB-4398-A7A1-C4B5836D1B0D}" type="pres">
      <dgm:prSet presAssocID="{365B3C7D-12B3-41E7-A09B-7A6F6EC450E7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29914F7E-FA2A-4CB7-B2E4-131C81F1DCC9}" type="pres">
      <dgm:prSet presAssocID="{365B3C7D-12B3-41E7-A09B-7A6F6EC450E7}" presName="arrow" presStyleLbl="node1" presStyleIdx="2" presStyleCnt="3"/>
      <dgm:spPr/>
      <dgm:t>
        <a:bodyPr/>
        <a:lstStyle/>
        <a:p>
          <a:endParaRPr lang="en-GB"/>
        </a:p>
      </dgm:t>
    </dgm:pt>
    <dgm:pt modelId="{93968458-28A4-40F5-B54D-1E2D252EE4D9}" type="pres">
      <dgm:prSet presAssocID="{365B3C7D-12B3-41E7-A09B-7A6F6EC450E7}" presName="descendantArrow" presStyleCnt="0"/>
      <dgm:spPr/>
    </dgm:pt>
    <dgm:pt modelId="{A6981DFB-FE68-4476-A0C3-50CBAB4B9DB6}" type="pres">
      <dgm:prSet presAssocID="{F90DAC79-2CFE-4C1F-9C0E-7E67D763682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507AAEE-F510-4B89-8CF5-D2213A4DD86B}" srcId="{F4788AE7-5F8C-45BD-A01A-CAD99973892D}" destId="{3163EB0E-D1D7-4605-A687-E7689A3976A7}" srcOrd="2" destOrd="0" parTransId="{A5D09BBB-9350-41AC-B1DB-5C373EE0EB16}" sibTransId="{43AD2A4B-569D-4A22-B5E2-94465690E177}"/>
    <dgm:cxn modelId="{1108B4D9-3CF0-4CA2-BEDA-98C930C680BD}" type="presOf" srcId="{6DCA482B-9F0A-4398-B7FF-E6EAA26808E8}" destId="{8D2FD844-077B-4D91-B18B-9BBCEB948943}" srcOrd="0" destOrd="0" presId="urn:microsoft.com/office/officeart/2005/8/layout/process4"/>
    <dgm:cxn modelId="{A7873D79-6BBF-49D7-930D-4A2D8EDFA59A}" srcId="{3163EB0E-D1D7-4605-A687-E7689A3976A7}" destId="{1CB07789-8F95-444B-BDE7-8A34D019A257}" srcOrd="0" destOrd="0" parTransId="{EC0E3F85-1CBF-4241-BE1D-CF6AC2BD5E8A}" sibTransId="{66B574EF-BE2A-46CD-B91E-2E5BFB8B740B}"/>
    <dgm:cxn modelId="{2CC1710D-430E-41DA-8966-45209CE32F68}" srcId="{C869AC0C-E6F9-4106-A78F-CE38220C4670}" destId="{EF613A97-C093-49D2-AB2F-B2688405787B}" srcOrd="1" destOrd="0" parTransId="{2302B094-A9D4-41B3-BF99-4DD79DF6D336}" sibTransId="{6D0FCCA3-5777-45E6-8DFA-08FCF1AF737A}"/>
    <dgm:cxn modelId="{A34C32BD-9579-4C14-97FD-58713C3749D6}" type="presOf" srcId="{F90DAC79-2CFE-4C1F-9C0E-7E67D7636824}" destId="{A6981DFB-FE68-4476-A0C3-50CBAB4B9DB6}" srcOrd="0" destOrd="0" presId="urn:microsoft.com/office/officeart/2005/8/layout/process4"/>
    <dgm:cxn modelId="{3C620C7A-2A72-4094-9841-F1FA3B28A25D}" srcId="{F90DAC79-2CFE-4C1F-9C0E-7E67D7636824}" destId="{6A4E0F0E-C35B-4DC2-97A4-C5CB965AFB75}" srcOrd="0" destOrd="0" parTransId="{6618B57F-9BB9-488D-BE36-D01721E26CC6}" sibTransId="{DF4CB3C8-847B-4966-934D-405FF0B1EDA1}"/>
    <dgm:cxn modelId="{720EE2B6-D137-4226-BE52-DFF66EA7DF65}" type="presOf" srcId="{4D87FF18-A956-43E7-BB11-57A0F0C15B8A}" destId="{50F847C0-82CC-4659-9661-D9691F35BA8B}" srcOrd="0" destOrd="0" presId="urn:microsoft.com/office/officeart/2005/8/layout/process4"/>
    <dgm:cxn modelId="{F717FC51-7883-416E-A60F-E51E478590A1}" srcId="{365B3C7D-12B3-41E7-A09B-7A6F6EC450E7}" destId="{F90DAC79-2CFE-4C1F-9C0E-7E67D7636824}" srcOrd="0" destOrd="0" parTransId="{CE4251BB-D53B-4B2F-9F46-9B987C88D63D}" sibTransId="{D6F56977-9B49-4454-9F3C-D5EA8FBF57F3}"/>
    <dgm:cxn modelId="{DE0C6F9A-75DF-4C3C-BF4A-D18271CB3FB6}" type="presOf" srcId="{F4788AE7-5F8C-45BD-A01A-CAD99973892D}" destId="{505F11F8-3786-4C49-AF4B-0FC5E17E8768}" srcOrd="1" destOrd="0" presId="urn:microsoft.com/office/officeart/2005/8/layout/process4"/>
    <dgm:cxn modelId="{D3C3802C-855A-4889-B6FA-2AA43BC9CB63}" srcId="{6DCA482B-9F0A-4398-B7FF-E6EAA26808E8}" destId="{F4788AE7-5F8C-45BD-A01A-CAD99973892D}" srcOrd="2" destOrd="0" parTransId="{AB07F996-19AA-402F-9555-35CC751C5C38}" sibTransId="{0A43B83C-2C57-4400-913D-2CE0E47C501F}"/>
    <dgm:cxn modelId="{51A90E32-F705-41DE-8BF3-000EE4E4B931}" type="presOf" srcId="{C869AC0C-E6F9-4106-A78F-CE38220C4670}" destId="{F32B5022-1D0E-408E-ADB8-C36ED98A91FF}" srcOrd="1" destOrd="0" presId="urn:microsoft.com/office/officeart/2005/8/layout/process4"/>
    <dgm:cxn modelId="{44E1D16A-9CD5-4F9F-A9D1-3F3819E5A701}" srcId="{6DCA482B-9F0A-4398-B7FF-E6EAA26808E8}" destId="{C869AC0C-E6F9-4106-A78F-CE38220C4670}" srcOrd="1" destOrd="0" parTransId="{8733C635-F559-49A3-AB53-F49510124833}" sibTransId="{237B96C9-90F8-496D-BAD5-022A0A5E4C3B}"/>
    <dgm:cxn modelId="{406FB1E7-F9C9-4AD5-93A4-56D22A41CFF7}" type="presOf" srcId="{C869AC0C-E6F9-4106-A78F-CE38220C4670}" destId="{B3BF8AC8-EBBC-47A6-AE0C-65210ECE15DE}" srcOrd="0" destOrd="0" presId="urn:microsoft.com/office/officeart/2005/8/layout/process4"/>
    <dgm:cxn modelId="{9EFE9371-E84B-416E-89EF-B17961AFB8E2}" srcId="{F4788AE7-5F8C-45BD-A01A-CAD99973892D}" destId="{CB582531-5C5B-4AA3-A7D8-3F1EE081FF42}" srcOrd="1" destOrd="0" parTransId="{CC4DFDE6-1677-4139-A570-E17D4C20E6E6}" sibTransId="{6BC0380E-78FA-43BC-9A2A-8FE602AE342B}"/>
    <dgm:cxn modelId="{A05849FA-B8D5-4BC4-B0B2-98E9604D09B7}" type="presOf" srcId="{1CB07789-8F95-444B-BDE7-8A34D019A257}" destId="{1CD67FDA-2F3F-4508-8B17-BF4472DA25BE}" srcOrd="0" destOrd="1" presId="urn:microsoft.com/office/officeart/2005/8/layout/process4"/>
    <dgm:cxn modelId="{C27EAEFA-17D6-401F-8007-781EA25089F1}" type="presOf" srcId="{EF613A97-C093-49D2-AB2F-B2688405787B}" destId="{E45D189A-E789-4966-9725-F4E62E50D6B8}" srcOrd="0" destOrd="0" presId="urn:microsoft.com/office/officeart/2005/8/layout/process4"/>
    <dgm:cxn modelId="{0DDEEEB6-A68D-4598-ACC1-0CB7B2710BAD}" type="presOf" srcId="{F4788AE7-5F8C-45BD-A01A-CAD99973892D}" destId="{96BA5F17-E52B-4E2C-A060-119E07A1AFB7}" srcOrd="0" destOrd="0" presId="urn:microsoft.com/office/officeart/2005/8/layout/process4"/>
    <dgm:cxn modelId="{666F49E1-1171-4078-ADD5-90887DCEBEED}" type="presOf" srcId="{6A4E0F0E-C35B-4DC2-97A4-C5CB965AFB75}" destId="{A6981DFB-FE68-4476-A0C3-50CBAB4B9DB6}" srcOrd="0" destOrd="1" presId="urn:microsoft.com/office/officeart/2005/8/layout/process4"/>
    <dgm:cxn modelId="{C7ADF689-50C0-498A-A949-4E25121D45C4}" srcId="{F4788AE7-5F8C-45BD-A01A-CAD99973892D}" destId="{8028630C-B683-43B4-BCC4-FD91BBD564FB}" srcOrd="0" destOrd="0" parTransId="{FF1800BF-A51F-4D20-8A7D-A271E2B77924}" sibTransId="{34D37A39-D3C5-4261-8305-EC5CFBBE5AD2}"/>
    <dgm:cxn modelId="{FCEE26DE-E1FD-4A1A-AB06-4635427162D0}" type="presOf" srcId="{8028630C-B683-43B4-BCC4-FD91BBD564FB}" destId="{A0EBAA7E-D4FA-430E-BD14-BDA96C4EE097}" srcOrd="0" destOrd="0" presId="urn:microsoft.com/office/officeart/2005/8/layout/process4"/>
    <dgm:cxn modelId="{4CD2F14A-B9B7-4E2A-8F62-976DA61E765F}" srcId="{C869AC0C-E6F9-4106-A78F-CE38220C4670}" destId="{4D87FF18-A956-43E7-BB11-57A0F0C15B8A}" srcOrd="0" destOrd="0" parTransId="{4AEE5F42-989D-43E0-8790-93CA23883D31}" sibTransId="{0E764CEB-9425-4545-9FD9-E3BA64788A37}"/>
    <dgm:cxn modelId="{99953B6D-50F6-40A4-97A9-79BD371D5876}" srcId="{6DCA482B-9F0A-4398-B7FF-E6EAA26808E8}" destId="{365B3C7D-12B3-41E7-A09B-7A6F6EC450E7}" srcOrd="0" destOrd="0" parTransId="{F706B857-4A67-42BF-B072-93CC8BD59945}" sibTransId="{8A3F9B01-66B7-409C-87B2-BAAA0E5FB58E}"/>
    <dgm:cxn modelId="{EFD7A520-13B2-4282-8DA9-B1F48C8FF80C}" type="presOf" srcId="{365B3C7D-12B3-41E7-A09B-7A6F6EC450E7}" destId="{52F40221-71EB-4398-A7A1-C4B5836D1B0D}" srcOrd="0" destOrd="0" presId="urn:microsoft.com/office/officeart/2005/8/layout/process4"/>
    <dgm:cxn modelId="{6038EB9B-937E-4DC2-B48D-864D336771A2}" type="presOf" srcId="{365B3C7D-12B3-41E7-A09B-7A6F6EC450E7}" destId="{29914F7E-FA2A-4CB7-B2E4-131C81F1DCC9}" srcOrd="1" destOrd="0" presId="urn:microsoft.com/office/officeart/2005/8/layout/process4"/>
    <dgm:cxn modelId="{7A599051-692C-4E8D-81DA-A04649D1D086}" type="presOf" srcId="{3163EB0E-D1D7-4605-A687-E7689A3976A7}" destId="{1CD67FDA-2F3F-4508-8B17-BF4472DA25BE}" srcOrd="0" destOrd="0" presId="urn:microsoft.com/office/officeart/2005/8/layout/process4"/>
    <dgm:cxn modelId="{BB9FC8FD-8FEC-4517-B0FD-D2E95EAAE1C6}" type="presOf" srcId="{CB582531-5C5B-4AA3-A7D8-3F1EE081FF42}" destId="{E41FA75E-E224-43E0-A168-9F1125FA0476}" srcOrd="0" destOrd="0" presId="urn:microsoft.com/office/officeart/2005/8/layout/process4"/>
    <dgm:cxn modelId="{4A32DC5A-95D4-4376-ADFC-52E527DA5476}" type="presParOf" srcId="{8D2FD844-077B-4D91-B18B-9BBCEB948943}" destId="{923E2E80-112D-472B-B6CC-1FF6A22519DD}" srcOrd="0" destOrd="0" presId="urn:microsoft.com/office/officeart/2005/8/layout/process4"/>
    <dgm:cxn modelId="{E210FA4D-571A-4817-B672-241848D5C503}" type="presParOf" srcId="{923E2E80-112D-472B-B6CC-1FF6A22519DD}" destId="{96BA5F17-E52B-4E2C-A060-119E07A1AFB7}" srcOrd="0" destOrd="0" presId="urn:microsoft.com/office/officeart/2005/8/layout/process4"/>
    <dgm:cxn modelId="{CED66855-8CD5-4B36-AF5A-7214FFAA7024}" type="presParOf" srcId="{923E2E80-112D-472B-B6CC-1FF6A22519DD}" destId="{505F11F8-3786-4C49-AF4B-0FC5E17E8768}" srcOrd="1" destOrd="0" presId="urn:microsoft.com/office/officeart/2005/8/layout/process4"/>
    <dgm:cxn modelId="{4E70115E-2601-415E-ABA3-57F30BF472D1}" type="presParOf" srcId="{923E2E80-112D-472B-B6CC-1FF6A22519DD}" destId="{46D6D86E-B524-48B9-AEBC-A5A3CAEA8DED}" srcOrd="2" destOrd="0" presId="urn:microsoft.com/office/officeart/2005/8/layout/process4"/>
    <dgm:cxn modelId="{D1763132-4597-4893-BB7D-2523BF3B9A44}" type="presParOf" srcId="{46D6D86E-B524-48B9-AEBC-A5A3CAEA8DED}" destId="{A0EBAA7E-D4FA-430E-BD14-BDA96C4EE097}" srcOrd="0" destOrd="0" presId="urn:microsoft.com/office/officeart/2005/8/layout/process4"/>
    <dgm:cxn modelId="{04EACE8C-AEA2-402D-8178-F4A31A8B0B64}" type="presParOf" srcId="{46D6D86E-B524-48B9-AEBC-A5A3CAEA8DED}" destId="{E41FA75E-E224-43E0-A168-9F1125FA0476}" srcOrd="1" destOrd="0" presId="urn:microsoft.com/office/officeart/2005/8/layout/process4"/>
    <dgm:cxn modelId="{BFA2BFB3-13E2-4472-8BF2-56E4CCA41158}" type="presParOf" srcId="{46D6D86E-B524-48B9-AEBC-A5A3CAEA8DED}" destId="{1CD67FDA-2F3F-4508-8B17-BF4472DA25BE}" srcOrd="2" destOrd="0" presId="urn:microsoft.com/office/officeart/2005/8/layout/process4"/>
    <dgm:cxn modelId="{C399F7A5-C058-42DE-9B63-4E7572055856}" type="presParOf" srcId="{8D2FD844-077B-4D91-B18B-9BBCEB948943}" destId="{34A38B2F-FBBE-4CF3-8EA3-CA6288EA0FD8}" srcOrd="1" destOrd="0" presId="urn:microsoft.com/office/officeart/2005/8/layout/process4"/>
    <dgm:cxn modelId="{140DDA31-E045-47F6-A055-A62C5FCD6837}" type="presParOf" srcId="{8D2FD844-077B-4D91-B18B-9BBCEB948943}" destId="{BA7CB5C7-5692-4362-B73B-1633928B498C}" srcOrd="2" destOrd="0" presId="urn:microsoft.com/office/officeart/2005/8/layout/process4"/>
    <dgm:cxn modelId="{D37CA1F7-5970-489A-BA4A-38851EEFB25A}" type="presParOf" srcId="{BA7CB5C7-5692-4362-B73B-1633928B498C}" destId="{B3BF8AC8-EBBC-47A6-AE0C-65210ECE15DE}" srcOrd="0" destOrd="0" presId="urn:microsoft.com/office/officeart/2005/8/layout/process4"/>
    <dgm:cxn modelId="{CE8D6253-A009-461E-A3B6-65DD2D3F8D9E}" type="presParOf" srcId="{BA7CB5C7-5692-4362-B73B-1633928B498C}" destId="{F32B5022-1D0E-408E-ADB8-C36ED98A91FF}" srcOrd="1" destOrd="0" presId="urn:microsoft.com/office/officeart/2005/8/layout/process4"/>
    <dgm:cxn modelId="{91F533F2-CE15-4844-97AA-63D14F4814B0}" type="presParOf" srcId="{BA7CB5C7-5692-4362-B73B-1633928B498C}" destId="{643FD6E8-195E-43DF-A42B-40B58B3F443D}" srcOrd="2" destOrd="0" presId="urn:microsoft.com/office/officeart/2005/8/layout/process4"/>
    <dgm:cxn modelId="{BFAD3B46-EA51-4E78-B70C-7F9D884D2322}" type="presParOf" srcId="{643FD6E8-195E-43DF-A42B-40B58B3F443D}" destId="{50F847C0-82CC-4659-9661-D9691F35BA8B}" srcOrd="0" destOrd="0" presId="urn:microsoft.com/office/officeart/2005/8/layout/process4"/>
    <dgm:cxn modelId="{5AB20D7B-3ADD-45D3-9CA3-D87CF45E3659}" type="presParOf" srcId="{643FD6E8-195E-43DF-A42B-40B58B3F443D}" destId="{E45D189A-E789-4966-9725-F4E62E50D6B8}" srcOrd="1" destOrd="0" presId="urn:microsoft.com/office/officeart/2005/8/layout/process4"/>
    <dgm:cxn modelId="{8DA9C337-85BB-48CC-B275-8A610CE3CCF0}" type="presParOf" srcId="{8D2FD844-077B-4D91-B18B-9BBCEB948943}" destId="{407E9526-1C3D-4171-A70C-B77329E94BB2}" srcOrd="3" destOrd="0" presId="urn:microsoft.com/office/officeart/2005/8/layout/process4"/>
    <dgm:cxn modelId="{F6F90B9E-F168-4038-8884-2513ACE1C2FB}" type="presParOf" srcId="{8D2FD844-077B-4D91-B18B-9BBCEB948943}" destId="{3070A86E-BA25-4843-B753-6E82CB1D734D}" srcOrd="4" destOrd="0" presId="urn:microsoft.com/office/officeart/2005/8/layout/process4"/>
    <dgm:cxn modelId="{0F926799-DF2E-455B-9910-8EE86B0D6AED}" type="presParOf" srcId="{3070A86E-BA25-4843-B753-6E82CB1D734D}" destId="{52F40221-71EB-4398-A7A1-C4B5836D1B0D}" srcOrd="0" destOrd="0" presId="urn:microsoft.com/office/officeart/2005/8/layout/process4"/>
    <dgm:cxn modelId="{066118B3-93D7-4005-83E8-496F9C0B6192}" type="presParOf" srcId="{3070A86E-BA25-4843-B753-6E82CB1D734D}" destId="{29914F7E-FA2A-4CB7-B2E4-131C81F1DCC9}" srcOrd="1" destOrd="0" presId="urn:microsoft.com/office/officeart/2005/8/layout/process4"/>
    <dgm:cxn modelId="{209CCFE8-4059-4EBA-BB11-2ABAAC32083C}" type="presParOf" srcId="{3070A86E-BA25-4843-B753-6E82CB1D734D}" destId="{93968458-28A4-40F5-B54D-1E2D252EE4D9}" srcOrd="2" destOrd="0" presId="urn:microsoft.com/office/officeart/2005/8/layout/process4"/>
    <dgm:cxn modelId="{9882EA37-5463-4BFD-A392-67E68A516AB9}" type="presParOf" srcId="{93968458-28A4-40F5-B54D-1E2D252EE4D9}" destId="{A6981DFB-FE68-4476-A0C3-50CBAB4B9DB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C5748E-E128-49AC-BCC5-7781494B164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A1A3CCD-08F9-43BC-8E8A-4823E8C75DA1}">
      <dgm:prSet phldrT="[Text]" custT="1"/>
      <dgm:spPr/>
      <dgm:t>
        <a:bodyPr/>
        <a:lstStyle/>
        <a:p>
          <a:r>
            <a:rPr lang="en-GB" sz="1600" dirty="0" smtClean="0"/>
            <a:t>first lap Gastrectomy 1991</a:t>
          </a:r>
          <a:r>
            <a:rPr lang="en-GB" sz="1200" dirty="0" smtClean="0"/>
            <a:t>.</a:t>
          </a:r>
        </a:p>
      </dgm:t>
    </dgm:pt>
    <dgm:pt modelId="{6746F390-64CF-433A-8E39-0A3062006723}" type="parTrans" cxnId="{B54A6C51-83BB-43D2-9F11-52632CCDE3C4}">
      <dgm:prSet/>
      <dgm:spPr/>
      <dgm:t>
        <a:bodyPr/>
        <a:lstStyle/>
        <a:p>
          <a:endParaRPr lang="en-GB"/>
        </a:p>
      </dgm:t>
    </dgm:pt>
    <dgm:pt modelId="{6A763C11-1C84-4E05-8D5C-EAFF75291F27}" type="sibTrans" cxnId="{B54A6C51-83BB-43D2-9F11-52632CCDE3C4}">
      <dgm:prSet/>
      <dgm:spPr/>
      <dgm:t>
        <a:bodyPr/>
        <a:lstStyle/>
        <a:p>
          <a:endParaRPr lang="en-GB"/>
        </a:p>
      </dgm:t>
    </dgm:pt>
    <dgm:pt modelId="{DE11E65C-391D-4A6E-A026-E7B5AD0E8A36}">
      <dgm:prSet phldrT="[Text]" custT="1"/>
      <dgm:spPr/>
      <dgm:t>
        <a:bodyPr anchor="ctr"/>
        <a:lstStyle/>
        <a:p>
          <a:pPr algn="ctr"/>
          <a:r>
            <a:rPr lang="en-GB" sz="1400" dirty="0" smtClean="0"/>
            <a:t>Azagra et al (first European) 1993 </a:t>
          </a:r>
        </a:p>
      </dgm:t>
    </dgm:pt>
    <dgm:pt modelId="{617AF311-CDDF-44F4-9FA3-9E8AE5277487}" type="parTrans" cxnId="{7F769DBA-359E-4AF9-AA12-D0BD9894D471}">
      <dgm:prSet/>
      <dgm:spPr/>
      <dgm:t>
        <a:bodyPr/>
        <a:lstStyle/>
        <a:p>
          <a:endParaRPr lang="en-GB"/>
        </a:p>
      </dgm:t>
    </dgm:pt>
    <dgm:pt modelId="{D6857F09-54E4-46EB-AF77-C9B49E4FE2D7}" type="sibTrans" cxnId="{7F769DBA-359E-4AF9-AA12-D0BD9894D471}">
      <dgm:prSet/>
      <dgm:spPr/>
      <dgm:t>
        <a:bodyPr/>
        <a:lstStyle/>
        <a:p>
          <a:endParaRPr lang="en-GB"/>
        </a:p>
      </dgm:t>
    </dgm:pt>
    <dgm:pt modelId="{812F6123-5DCA-4D93-9E28-E5F6752A5FBB}">
      <dgm:prSet phldrT="[Text]"/>
      <dgm:spPr/>
      <dgm:t>
        <a:bodyPr anchor="ctr"/>
        <a:lstStyle/>
        <a:p>
          <a:pPr algn="l"/>
          <a:endParaRPr lang="en-GB" sz="800" dirty="0"/>
        </a:p>
      </dgm:t>
    </dgm:pt>
    <dgm:pt modelId="{71813114-415C-4348-98EF-ECAC10ACA514}" type="parTrans" cxnId="{60EB7F22-884B-4D50-AD74-CF9BA3FF76A3}">
      <dgm:prSet/>
      <dgm:spPr/>
      <dgm:t>
        <a:bodyPr/>
        <a:lstStyle/>
        <a:p>
          <a:endParaRPr lang="en-GB"/>
        </a:p>
      </dgm:t>
    </dgm:pt>
    <dgm:pt modelId="{7C51D6F2-C7DF-4C6F-BE2F-9345063C62E2}" type="sibTrans" cxnId="{60EB7F22-884B-4D50-AD74-CF9BA3FF76A3}">
      <dgm:prSet/>
      <dgm:spPr/>
      <dgm:t>
        <a:bodyPr/>
        <a:lstStyle/>
        <a:p>
          <a:endParaRPr lang="en-GB"/>
        </a:p>
      </dgm:t>
    </dgm:pt>
    <dgm:pt modelId="{D6CF348D-09CE-4074-9054-3E6458282A3D}">
      <dgm:prSet phldrT="[Text]" custT="1"/>
      <dgm:spPr/>
      <dgm:t>
        <a:bodyPr/>
        <a:lstStyle/>
        <a:p>
          <a:r>
            <a:rPr lang="en-GB" sz="1400" dirty="0" smtClean="0"/>
            <a:t>Most of the evidence from Asia </a:t>
          </a:r>
        </a:p>
        <a:p>
          <a:r>
            <a:rPr lang="en-GB" sz="1400" dirty="0" smtClean="0"/>
            <a:t>One in Europe (N= 30 lap) Huscher et al in 2005 </a:t>
          </a:r>
          <a:endParaRPr lang="en-GB" sz="1400" dirty="0"/>
        </a:p>
      </dgm:t>
    </dgm:pt>
    <dgm:pt modelId="{58C3DEFB-F0FF-4331-A398-F700FFA76310}" type="parTrans" cxnId="{6CF96F6F-1A41-441D-8659-E620BDAE2134}">
      <dgm:prSet/>
      <dgm:spPr/>
      <dgm:t>
        <a:bodyPr/>
        <a:lstStyle/>
        <a:p>
          <a:endParaRPr lang="en-GB"/>
        </a:p>
      </dgm:t>
    </dgm:pt>
    <dgm:pt modelId="{56F160F9-8C75-4E6B-A826-06EA02588F76}" type="sibTrans" cxnId="{6CF96F6F-1A41-441D-8659-E620BDAE2134}">
      <dgm:prSet/>
      <dgm:spPr/>
      <dgm:t>
        <a:bodyPr/>
        <a:lstStyle/>
        <a:p>
          <a:endParaRPr lang="en-GB"/>
        </a:p>
      </dgm:t>
    </dgm:pt>
    <dgm:pt modelId="{1673192A-00A0-4AF8-8255-890D350F20EC}">
      <dgm:prSet phldrT="[Text]" custT="1"/>
      <dgm:spPr/>
      <dgm:t>
        <a:bodyPr/>
        <a:lstStyle/>
        <a:p>
          <a:r>
            <a:rPr lang="en-GB" sz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One meta analysis</a:t>
          </a:r>
        </a:p>
        <a:p>
          <a:r>
            <a:rPr lang="en-GB" sz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(</a:t>
          </a:r>
          <a:r>
            <a:rPr lang="pt-BR" sz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4 RCTs 12 NRCT’s)</a:t>
          </a:r>
          <a:endParaRPr lang="en-GB" sz="1200" dirty="0"/>
        </a:p>
      </dgm:t>
    </dgm:pt>
    <dgm:pt modelId="{5702B89D-7A80-4895-9616-1851B2E84B3E}" type="parTrans" cxnId="{088BF590-543C-4B4C-8D71-9C0159CD23E0}">
      <dgm:prSet/>
      <dgm:spPr/>
      <dgm:t>
        <a:bodyPr/>
        <a:lstStyle/>
        <a:p>
          <a:endParaRPr lang="en-GB"/>
        </a:p>
      </dgm:t>
    </dgm:pt>
    <dgm:pt modelId="{431FE6F5-27E8-4CC3-AF2B-1766C3456D4B}" type="sibTrans" cxnId="{088BF590-543C-4B4C-8D71-9C0159CD23E0}">
      <dgm:prSet/>
      <dgm:spPr/>
      <dgm:t>
        <a:bodyPr/>
        <a:lstStyle/>
        <a:p>
          <a:endParaRPr lang="en-GB"/>
        </a:p>
      </dgm:t>
    </dgm:pt>
    <dgm:pt modelId="{2E4615D4-3A0B-4BA9-B184-FD878FC4A8CE}">
      <dgm:prSet phldrT="[Text]"/>
      <dgm:spPr/>
      <dgm:t>
        <a:bodyPr anchor="ctr"/>
        <a:lstStyle/>
        <a:p>
          <a:pPr algn="l"/>
          <a:endParaRPr lang="en-GB" sz="800" dirty="0"/>
        </a:p>
      </dgm:t>
    </dgm:pt>
    <dgm:pt modelId="{17E31040-8710-4F7A-BFD0-9E5A0EEDCDD2}" type="parTrans" cxnId="{748C1E67-2428-4D82-9D10-7A6F36954BB1}">
      <dgm:prSet/>
      <dgm:spPr/>
      <dgm:t>
        <a:bodyPr/>
        <a:lstStyle/>
        <a:p>
          <a:endParaRPr lang="en-GB"/>
        </a:p>
      </dgm:t>
    </dgm:pt>
    <dgm:pt modelId="{C05406C6-CCB7-440A-AFC3-D7A74C4D5D67}" type="sibTrans" cxnId="{748C1E67-2428-4D82-9D10-7A6F36954BB1}">
      <dgm:prSet/>
      <dgm:spPr/>
      <dgm:t>
        <a:bodyPr/>
        <a:lstStyle/>
        <a:p>
          <a:endParaRPr lang="en-GB"/>
        </a:p>
      </dgm:t>
    </dgm:pt>
    <dgm:pt modelId="{53A8D945-D1A4-4564-9CB4-309A37210989}">
      <dgm:prSet phldrT="[Text]" custT="1"/>
      <dgm:spPr/>
      <dgm:t>
        <a:bodyPr/>
        <a:lstStyle/>
        <a:p>
          <a:r>
            <a:rPr lang="en-GB" sz="1400" dirty="0" smtClean="0"/>
            <a:t>NICE 2008 : Evidence on the safety and efficacy of lap gastrectomy appears adequate to support .</a:t>
          </a:r>
          <a:endParaRPr lang="en-GB" sz="1400" dirty="0"/>
        </a:p>
      </dgm:t>
    </dgm:pt>
    <dgm:pt modelId="{B6E12B5F-AAF6-42A8-A8C3-9A2199B1ECD8}" type="parTrans" cxnId="{9212B159-37AD-40DF-B159-D8942B326A57}">
      <dgm:prSet/>
      <dgm:spPr/>
      <dgm:t>
        <a:bodyPr/>
        <a:lstStyle/>
        <a:p>
          <a:endParaRPr lang="en-GB"/>
        </a:p>
      </dgm:t>
    </dgm:pt>
    <dgm:pt modelId="{529EA060-9236-469C-9B78-BB9C1283F0A8}" type="sibTrans" cxnId="{9212B159-37AD-40DF-B159-D8942B326A57}">
      <dgm:prSet/>
      <dgm:spPr/>
      <dgm:t>
        <a:bodyPr/>
        <a:lstStyle/>
        <a:p>
          <a:endParaRPr lang="en-GB"/>
        </a:p>
      </dgm:t>
    </dgm:pt>
    <dgm:pt modelId="{99716C65-8BD1-490D-8C2C-4425345CAA48}">
      <dgm:prSet phldrT="[Text]" custT="1"/>
      <dgm:spPr/>
      <dgm:t>
        <a:bodyPr/>
        <a:lstStyle/>
        <a:p>
          <a:r>
            <a:rPr lang="en-GB" sz="1200" dirty="0" smtClean="0"/>
            <a:t>Further publication on long term outcome &amp; Survival</a:t>
          </a:r>
        </a:p>
      </dgm:t>
    </dgm:pt>
    <dgm:pt modelId="{D225A620-4FFA-4E39-A28D-7D2D5116971A}" type="parTrans" cxnId="{8F3D546D-80D3-47CB-95B2-AED4B1B44FE3}">
      <dgm:prSet/>
      <dgm:spPr/>
      <dgm:t>
        <a:bodyPr/>
        <a:lstStyle/>
        <a:p>
          <a:endParaRPr lang="en-GB"/>
        </a:p>
      </dgm:t>
    </dgm:pt>
    <dgm:pt modelId="{AD508BEB-57F5-4A86-8800-CEEAA81F83A8}" type="sibTrans" cxnId="{8F3D546D-80D3-47CB-95B2-AED4B1B44FE3}">
      <dgm:prSet/>
      <dgm:spPr/>
      <dgm:t>
        <a:bodyPr/>
        <a:lstStyle/>
        <a:p>
          <a:endParaRPr lang="en-GB"/>
        </a:p>
      </dgm:t>
    </dgm:pt>
    <dgm:pt modelId="{49428637-46D5-4756-878D-0697BAFC0636}">
      <dgm:prSet phldrT="[Text]"/>
      <dgm:spPr/>
      <dgm:t>
        <a:bodyPr anchor="ctr"/>
        <a:lstStyle/>
        <a:p>
          <a:pPr algn="l"/>
          <a:endParaRPr lang="en-GB" sz="800" dirty="0"/>
        </a:p>
      </dgm:t>
    </dgm:pt>
    <dgm:pt modelId="{748FB7B7-1321-498D-9BAC-E755B9B834F5}" type="parTrans" cxnId="{928F8F7A-CF74-467D-BFF2-A76D26025C09}">
      <dgm:prSet/>
      <dgm:spPr/>
      <dgm:t>
        <a:bodyPr/>
        <a:lstStyle/>
        <a:p>
          <a:endParaRPr lang="en-GB"/>
        </a:p>
      </dgm:t>
    </dgm:pt>
    <dgm:pt modelId="{71520D91-2452-4036-A519-B587A165FA15}" type="sibTrans" cxnId="{928F8F7A-CF74-467D-BFF2-A76D26025C09}">
      <dgm:prSet/>
      <dgm:spPr/>
      <dgm:t>
        <a:bodyPr/>
        <a:lstStyle/>
        <a:p>
          <a:endParaRPr lang="en-GB"/>
        </a:p>
      </dgm:t>
    </dgm:pt>
    <dgm:pt modelId="{8B642EB6-72A2-4DCA-AF5E-89272C050136}">
      <dgm:prSet custT="1"/>
      <dgm:spPr/>
      <dgm:t>
        <a:bodyPr anchor="ctr"/>
        <a:lstStyle/>
        <a:p>
          <a:pPr algn="just"/>
          <a:endParaRPr lang="en-GB" sz="1200" dirty="0" smtClean="0">
            <a:solidFill>
              <a:schemeClr val="dk1">
                <a:hueOff val="0"/>
                <a:satOff val="0"/>
                <a:lumOff val="0"/>
                <a:alphaOff val="0"/>
              </a:schemeClr>
            </a:solidFill>
          </a:endParaRPr>
        </a:p>
        <a:p>
          <a:pPr algn="ctr"/>
          <a:r>
            <a:rPr lang="en-GB" sz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Two NRCTs </a:t>
          </a:r>
        </a:p>
        <a:p>
          <a:pPr algn="ctr"/>
          <a:r>
            <a:rPr lang="en-GB" sz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 Four case series</a:t>
          </a:r>
        </a:p>
      </dgm:t>
    </dgm:pt>
    <dgm:pt modelId="{AAA2A267-28A1-48B3-B070-31184CF3A842}" type="parTrans" cxnId="{5E8250CD-0F11-4CE7-86AC-A253983BF11E}">
      <dgm:prSet/>
      <dgm:spPr/>
      <dgm:t>
        <a:bodyPr/>
        <a:lstStyle/>
        <a:p>
          <a:endParaRPr lang="en-GB"/>
        </a:p>
      </dgm:t>
    </dgm:pt>
    <dgm:pt modelId="{48071702-1486-4EE9-99E2-0918E3BED9D1}" type="sibTrans" cxnId="{5E8250CD-0F11-4CE7-86AC-A253983BF11E}">
      <dgm:prSet/>
      <dgm:spPr/>
      <dgm:t>
        <a:bodyPr/>
        <a:lstStyle/>
        <a:p>
          <a:endParaRPr lang="en-GB"/>
        </a:p>
      </dgm:t>
    </dgm:pt>
    <dgm:pt modelId="{D40F33BB-3DFB-4FD5-9B29-532630A253AD}">
      <dgm:prSet custT="1"/>
      <dgm:spPr/>
      <dgm:t>
        <a:bodyPr anchor="ctr"/>
        <a:lstStyle/>
        <a:p>
          <a:pPr algn="ctr"/>
          <a:endParaRPr lang="en-GB" sz="1200" dirty="0" smtClean="0"/>
        </a:p>
        <a:p>
          <a:pPr algn="ctr"/>
          <a:r>
            <a:rPr lang="en-GB" sz="1200" dirty="0" smtClean="0"/>
            <a:t>Surgeons  to submit data in database </a:t>
          </a:r>
        </a:p>
      </dgm:t>
    </dgm:pt>
    <dgm:pt modelId="{BA5173AF-8208-449E-8DD5-76678AA6FA85}" type="parTrans" cxnId="{63A8E4AB-24A0-4CA4-96CC-5757D4901D96}">
      <dgm:prSet/>
      <dgm:spPr/>
      <dgm:t>
        <a:bodyPr/>
        <a:lstStyle/>
        <a:p>
          <a:endParaRPr lang="en-GB"/>
        </a:p>
      </dgm:t>
    </dgm:pt>
    <dgm:pt modelId="{B9395F69-5AA3-42BE-9F2F-052A3FA94328}" type="sibTrans" cxnId="{63A8E4AB-24A0-4CA4-96CC-5757D4901D96}">
      <dgm:prSet/>
      <dgm:spPr/>
      <dgm:t>
        <a:bodyPr/>
        <a:lstStyle/>
        <a:p>
          <a:endParaRPr lang="en-GB"/>
        </a:p>
      </dgm:t>
    </dgm:pt>
    <dgm:pt modelId="{D8D60260-7352-4978-B5A1-C15E68BAA011}" type="pres">
      <dgm:prSet presAssocID="{0BC5748E-E128-49AC-BCC5-7781494B16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7F24753-5AED-44FF-9BAC-CAB7F0F482FB}" type="pres">
      <dgm:prSet presAssocID="{53A8D945-D1A4-4564-9CB4-309A37210989}" presName="boxAndChildren" presStyleCnt="0"/>
      <dgm:spPr/>
    </dgm:pt>
    <dgm:pt modelId="{714324A0-3006-4AC0-9C3D-2DC745001DB5}" type="pres">
      <dgm:prSet presAssocID="{53A8D945-D1A4-4564-9CB4-309A37210989}" presName="parentTextBox" presStyleLbl="node1" presStyleIdx="0" presStyleCnt="3"/>
      <dgm:spPr/>
      <dgm:t>
        <a:bodyPr/>
        <a:lstStyle/>
        <a:p>
          <a:endParaRPr lang="en-GB"/>
        </a:p>
      </dgm:t>
    </dgm:pt>
    <dgm:pt modelId="{D1C941DD-B889-4EC9-8664-0FA673D1F297}" type="pres">
      <dgm:prSet presAssocID="{53A8D945-D1A4-4564-9CB4-309A37210989}" presName="entireBox" presStyleLbl="node1" presStyleIdx="0" presStyleCnt="3"/>
      <dgm:spPr/>
      <dgm:t>
        <a:bodyPr/>
        <a:lstStyle/>
        <a:p>
          <a:endParaRPr lang="en-GB"/>
        </a:p>
      </dgm:t>
    </dgm:pt>
    <dgm:pt modelId="{7F3FE266-0E88-4EE1-92FC-9582B6C986B7}" type="pres">
      <dgm:prSet presAssocID="{53A8D945-D1A4-4564-9CB4-309A37210989}" presName="descendantBox" presStyleCnt="0"/>
      <dgm:spPr/>
    </dgm:pt>
    <dgm:pt modelId="{32F78C5C-7C2A-46F7-8563-4E3A937F63FF}" type="pres">
      <dgm:prSet presAssocID="{99716C65-8BD1-490D-8C2C-4425345CAA48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DFEFF2-D55E-4D97-951C-B1E04E27B8E2}" type="pres">
      <dgm:prSet presAssocID="{D40F33BB-3DFB-4FD5-9B29-532630A253AD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6FF39E-043E-4A7A-8AAA-472F09DE9E2D}" type="pres">
      <dgm:prSet presAssocID="{56F160F9-8C75-4E6B-A826-06EA02588F76}" presName="sp" presStyleCnt="0"/>
      <dgm:spPr/>
    </dgm:pt>
    <dgm:pt modelId="{628B1FE5-80C1-4305-9207-C7456E2F36EF}" type="pres">
      <dgm:prSet presAssocID="{D6CF348D-09CE-4074-9054-3E6458282A3D}" presName="arrowAndChildren" presStyleCnt="0"/>
      <dgm:spPr/>
    </dgm:pt>
    <dgm:pt modelId="{38FFBF2F-AD63-4342-9A5F-997F7488566A}" type="pres">
      <dgm:prSet presAssocID="{D6CF348D-09CE-4074-9054-3E6458282A3D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B69645FB-6D45-4477-B7FA-ED32C57308E0}" type="pres">
      <dgm:prSet presAssocID="{D6CF348D-09CE-4074-9054-3E6458282A3D}" presName="arrow" presStyleLbl="node1" presStyleIdx="1" presStyleCnt="3"/>
      <dgm:spPr/>
      <dgm:t>
        <a:bodyPr/>
        <a:lstStyle/>
        <a:p>
          <a:endParaRPr lang="en-GB"/>
        </a:p>
      </dgm:t>
    </dgm:pt>
    <dgm:pt modelId="{49D6DB7E-8E08-44D5-A22D-3F235C6729AE}" type="pres">
      <dgm:prSet presAssocID="{D6CF348D-09CE-4074-9054-3E6458282A3D}" presName="descendantArrow" presStyleCnt="0"/>
      <dgm:spPr/>
    </dgm:pt>
    <dgm:pt modelId="{AFBC9A21-E4B5-439E-A6F6-FD0EB8AA2A92}" type="pres">
      <dgm:prSet presAssocID="{1673192A-00A0-4AF8-8255-890D350F20EC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01B8DB-B126-450D-8CA3-B074BBFB68D3}" type="pres">
      <dgm:prSet presAssocID="{8B642EB6-72A2-4DCA-AF5E-89272C050136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6F37E4-C36C-4AAC-8076-02527BA4F912}" type="pres">
      <dgm:prSet presAssocID="{6A763C11-1C84-4E05-8D5C-EAFF75291F27}" presName="sp" presStyleCnt="0"/>
      <dgm:spPr/>
    </dgm:pt>
    <dgm:pt modelId="{7CA807B8-EB30-48D5-B48F-49E5E12F322B}" type="pres">
      <dgm:prSet presAssocID="{1A1A3CCD-08F9-43BC-8E8A-4823E8C75DA1}" presName="arrowAndChildren" presStyleCnt="0"/>
      <dgm:spPr/>
    </dgm:pt>
    <dgm:pt modelId="{1EF63A41-BC61-41BB-AAA9-F22F680B44B1}" type="pres">
      <dgm:prSet presAssocID="{1A1A3CCD-08F9-43BC-8E8A-4823E8C75DA1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74B2EF31-9725-4FB4-A001-E96F8CCADABC}" type="pres">
      <dgm:prSet presAssocID="{1A1A3CCD-08F9-43BC-8E8A-4823E8C75DA1}" presName="arrow" presStyleLbl="node1" presStyleIdx="2" presStyleCnt="3" custLinFactNeighborX="-104" custLinFactNeighborY="-286"/>
      <dgm:spPr/>
      <dgm:t>
        <a:bodyPr/>
        <a:lstStyle/>
        <a:p>
          <a:endParaRPr lang="en-GB"/>
        </a:p>
      </dgm:t>
    </dgm:pt>
    <dgm:pt modelId="{7A037D30-DEFD-4C95-871A-26A152B012FF}" type="pres">
      <dgm:prSet presAssocID="{1A1A3CCD-08F9-43BC-8E8A-4823E8C75DA1}" presName="descendantArrow" presStyleCnt="0"/>
      <dgm:spPr/>
    </dgm:pt>
    <dgm:pt modelId="{ED87D199-FEB3-4F37-9E73-4CFCCED5F081}" type="pres">
      <dgm:prSet presAssocID="{DE11E65C-391D-4A6E-A026-E7B5AD0E8A36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A4CB064-702C-4CD4-AA6D-E5F08794C4C0}" type="presOf" srcId="{D6CF348D-09CE-4074-9054-3E6458282A3D}" destId="{38FFBF2F-AD63-4342-9A5F-997F7488566A}" srcOrd="0" destOrd="0" presId="urn:microsoft.com/office/officeart/2005/8/layout/process4"/>
    <dgm:cxn modelId="{B58784D8-C7E1-4A7F-8074-ECF1F0EC2557}" type="presOf" srcId="{53A8D945-D1A4-4564-9CB4-309A37210989}" destId="{D1C941DD-B889-4EC9-8664-0FA673D1F297}" srcOrd="1" destOrd="0" presId="urn:microsoft.com/office/officeart/2005/8/layout/process4"/>
    <dgm:cxn modelId="{B54A6C51-83BB-43D2-9F11-52632CCDE3C4}" srcId="{0BC5748E-E128-49AC-BCC5-7781494B1641}" destId="{1A1A3CCD-08F9-43BC-8E8A-4823E8C75DA1}" srcOrd="0" destOrd="0" parTransId="{6746F390-64CF-433A-8E39-0A3062006723}" sibTransId="{6A763C11-1C84-4E05-8D5C-EAFF75291F27}"/>
    <dgm:cxn modelId="{C47F1AEC-DA17-442B-9A2D-7FA89FE90218}" type="presOf" srcId="{812F6123-5DCA-4D93-9E28-E5F6752A5FBB}" destId="{ED87D199-FEB3-4F37-9E73-4CFCCED5F081}" srcOrd="0" destOrd="1" presId="urn:microsoft.com/office/officeart/2005/8/layout/process4"/>
    <dgm:cxn modelId="{228315A0-945B-4365-B8CA-F1FEC1721CED}" type="presOf" srcId="{99716C65-8BD1-490D-8C2C-4425345CAA48}" destId="{32F78C5C-7C2A-46F7-8563-4E3A937F63FF}" srcOrd="0" destOrd="0" presId="urn:microsoft.com/office/officeart/2005/8/layout/process4"/>
    <dgm:cxn modelId="{9212B159-37AD-40DF-B159-D8942B326A57}" srcId="{0BC5748E-E128-49AC-BCC5-7781494B1641}" destId="{53A8D945-D1A4-4564-9CB4-309A37210989}" srcOrd="2" destOrd="0" parTransId="{B6E12B5F-AAF6-42A8-A8C3-9A2199B1ECD8}" sibTransId="{529EA060-9236-469C-9B78-BB9C1283F0A8}"/>
    <dgm:cxn modelId="{157A744B-326D-44BC-A00A-35DEB7344CDB}" type="presOf" srcId="{D40F33BB-3DFB-4FD5-9B29-532630A253AD}" destId="{94DFEFF2-D55E-4D97-951C-B1E04E27B8E2}" srcOrd="0" destOrd="0" presId="urn:microsoft.com/office/officeart/2005/8/layout/process4"/>
    <dgm:cxn modelId="{665D336F-3D1A-462C-9F61-5521446B9FE0}" type="presOf" srcId="{1A1A3CCD-08F9-43BC-8E8A-4823E8C75DA1}" destId="{74B2EF31-9725-4FB4-A001-E96F8CCADABC}" srcOrd="1" destOrd="0" presId="urn:microsoft.com/office/officeart/2005/8/layout/process4"/>
    <dgm:cxn modelId="{0F8B8E2E-07B2-40D7-9282-54A70011E2DB}" type="presOf" srcId="{53A8D945-D1A4-4564-9CB4-309A37210989}" destId="{714324A0-3006-4AC0-9C3D-2DC745001DB5}" srcOrd="0" destOrd="0" presId="urn:microsoft.com/office/officeart/2005/8/layout/process4"/>
    <dgm:cxn modelId="{8D524E87-BDD1-47AE-A064-982F9B49C24B}" type="presOf" srcId="{8B642EB6-72A2-4DCA-AF5E-89272C050136}" destId="{2A01B8DB-B126-450D-8CA3-B074BBFB68D3}" srcOrd="0" destOrd="0" presId="urn:microsoft.com/office/officeart/2005/8/layout/process4"/>
    <dgm:cxn modelId="{C50C9824-E6F4-4119-BE16-D6AC4BE082C6}" type="presOf" srcId="{0BC5748E-E128-49AC-BCC5-7781494B1641}" destId="{D8D60260-7352-4978-B5A1-C15E68BAA011}" srcOrd="0" destOrd="0" presId="urn:microsoft.com/office/officeart/2005/8/layout/process4"/>
    <dgm:cxn modelId="{076B32AC-1D61-470A-A12D-88A9F89DCEDC}" type="presOf" srcId="{49428637-46D5-4756-878D-0697BAFC0636}" destId="{94DFEFF2-D55E-4D97-951C-B1E04E27B8E2}" srcOrd="0" destOrd="1" presId="urn:microsoft.com/office/officeart/2005/8/layout/process4"/>
    <dgm:cxn modelId="{088BF590-543C-4B4C-8D71-9C0159CD23E0}" srcId="{D6CF348D-09CE-4074-9054-3E6458282A3D}" destId="{1673192A-00A0-4AF8-8255-890D350F20EC}" srcOrd="0" destOrd="0" parTransId="{5702B89D-7A80-4895-9616-1851B2E84B3E}" sibTransId="{431FE6F5-27E8-4CC3-AF2B-1766C3456D4B}"/>
    <dgm:cxn modelId="{DA17E019-235F-4E31-8B76-EACC8F88B186}" type="presOf" srcId="{D6CF348D-09CE-4074-9054-3E6458282A3D}" destId="{B69645FB-6D45-4477-B7FA-ED32C57308E0}" srcOrd="1" destOrd="0" presId="urn:microsoft.com/office/officeart/2005/8/layout/process4"/>
    <dgm:cxn modelId="{460DE58B-EA60-4A36-8726-D84B6669C75D}" type="presOf" srcId="{1A1A3CCD-08F9-43BC-8E8A-4823E8C75DA1}" destId="{1EF63A41-BC61-41BB-AAA9-F22F680B44B1}" srcOrd="0" destOrd="0" presId="urn:microsoft.com/office/officeart/2005/8/layout/process4"/>
    <dgm:cxn modelId="{928F8F7A-CF74-467D-BFF2-A76D26025C09}" srcId="{D40F33BB-3DFB-4FD5-9B29-532630A253AD}" destId="{49428637-46D5-4756-878D-0697BAFC0636}" srcOrd="0" destOrd="0" parTransId="{748FB7B7-1321-498D-9BAC-E755B9B834F5}" sibTransId="{71520D91-2452-4036-A519-B587A165FA15}"/>
    <dgm:cxn modelId="{7F769DBA-359E-4AF9-AA12-D0BD9894D471}" srcId="{1A1A3CCD-08F9-43BC-8E8A-4823E8C75DA1}" destId="{DE11E65C-391D-4A6E-A026-E7B5AD0E8A36}" srcOrd="0" destOrd="0" parTransId="{617AF311-CDDF-44F4-9FA3-9E8AE5277487}" sibTransId="{D6857F09-54E4-46EB-AF77-C9B49E4FE2D7}"/>
    <dgm:cxn modelId="{8F3D546D-80D3-47CB-95B2-AED4B1B44FE3}" srcId="{53A8D945-D1A4-4564-9CB4-309A37210989}" destId="{99716C65-8BD1-490D-8C2C-4425345CAA48}" srcOrd="0" destOrd="0" parTransId="{D225A620-4FFA-4E39-A28D-7D2D5116971A}" sibTransId="{AD508BEB-57F5-4A86-8800-CEEAA81F83A8}"/>
    <dgm:cxn modelId="{5E8250CD-0F11-4CE7-86AC-A253983BF11E}" srcId="{D6CF348D-09CE-4074-9054-3E6458282A3D}" destId="{8B642EB6-72A2-4DCA-AF5E-89272C050136}" srcOrd="1" destOrd="0" parTransId="{AAA2A267-28A1-48B3-B070-31184CF3A842}" sibTransId="{48071702-1486-4EE9-99E2-0918E3BED9D1}"/>
    <dgm:cxn modelId="{6CF96F6F-1A41-441D-8659-E620BDAE2134}" srcId="{0BC5748E-E128-49AC-BCC5-7781494B1641}" destId="{D6CF348D-09CE-4074-9054-3E6458282A3D}" srcOrd="1" destOrd="0" parTransId="{58C3DEFB-F0FF-4331-A398-F700FFA76310}" sibTransId="{56F160F9-8C75-4E6B-A826-06EA02588F76}"/>
    <dgm:cxn modelId="{3713F9E7-8511-4BD3-99CB-DFAE824578A9}" type="presOf" srcId="{DE11E65C-391D-4A6E-A026-E7B5AD0E8A36}" destId="{ED87D199-FEB3-4F37-9E73-4CFCCED5F081}" srcOrd="0" destOrd="0" presId="urn:microsoft.com/office/officeart/2005/8/layout/process4"/>
    <dgm:cxn modelId="{60EB7F22-884B-4D50-AD74-CF9BA3FF76A3}" srcId="{DE11E65C-391D-4A6E-A026-E7B5AD0E8A36}" destId="{812F6123-5DCA-4D93-9E28-E5F6752A5FBB}" srcOrd="0" destOrd="0" parTransId="{71813114-415C-4348-98EF-ECAC10ACA514}" sibTransId="{7C51D6F2-C7DF-4C6F-BE2F-9345063C62E2}"/>
    <dgm:cxn modelId="{748C1E67-2428-4D82-9D10-7A6F36954BB1}" srcId="{8B642EB6-72A2-4DCA-AF5E-89272C050136}" destId="{2E4615D4-3A0B-4BA9-B184-FD878FC4A8CE}" srcOrd="0" destOrd="0" parTransId="{17E31040-8710-4F7A-BFD0-9E5A0EEDCDD2}" sibTransId="{C05406C6-CCB7-440A-AFC3-D7A74C4D5D67}"/>
    <dgm:cxn modelId="{63A8E4AB-24A0-4CA4-96CC-5757D4901D96}" srcId="{53A8D945-D1A4-4564-9CB4-309A37210989}" destId="{D40F33BB-3DFB-4FD5-9B29-532630A253AD}" srcOrd="1" destOrd="0" parTransId="{BA5173AF-8208-449E-8DD5-76678AA6FA85}" sibTransId="{B9395F69-5AA3-42BE-9F2F-052A3FA94328}"/>
    <dgm:cxn modelId="{32330356-6D1C-4AEF-8D06-CDD89A331759}" type="presOf" srcId="{2E4615D4-3A0B-4BA9-B184-FD878FC4A8CE}" destId="{2A01B8DB-B126-450D-8CA3-B074BBFB68D3}" srcOrd="0" destOrd="1" presId="urn:microsoft.com/office/officeart/2005/8/layout/process4"/>
    <dgm:cxn modelId="{880E089D-395C-4885-B4B4-02CA3CE10B33}" type="presOf" srcId="{1673192A-00A0-4AF8-8255-890D350F20EC}" destId="{AFBC9A21-E4B5-439E-A6F6-FD0EB8AA2A92}" srcOrd="0" destOrd="0" presId="urn:microsoft.com/office/officeart/2005/8/layout/process4"/>
    <dgm:cxn modelId="{BFC495B5-46B5-4A49-A844-4B5F4238F457}" type="presParOf" srcId="{D8D60260-7352-4978-B5A1-C15E68BAA011}" destId="{77F24753-5AED-44FF-9BAC-CAB7F0F482FB}" srcOrd="0" destOrd="0" presId="urn:microsoft.com/office/officeart/2005/8/layout/process4"/>
    <dgm:cxn modelId="{D3FAF3D0-8529-40C9-B063-3483D41BBCAE}" type="presParOf" srcId="{77F24753-5AED-44FF-9BAC-CAB7F0F482FB}" destId="{714324A0-3006-4AC0-9C3D-2DC745001DB5}" srcOrd="0" destOrd="0" presId="urn:microsoft.com/office/officeart/2005/8/layout/process4"/>
    <dgm:cxn modelId="{65392A8F-C2D9-4FB6-9C4B-8C15DF053B4F}" type="presParOf" srcId="{77F24753-5AED-44FF-9BAC-CAB7F0F482FB}" destId="{D1C941DD-B889-4EC9-8664-0FA673D1F297}" srcOrd="1" destOrd="0" presId="urn:microsoft.com/office/officeart/2005/8/layout/process4"/>
    <dgm:cxn modelId="{5FBA97E5-6538-409E-AB05-9667C1EDEB28}" type="presParOf" srcId="{77F24753-5AED-44FF-9BAC-CAB7F0F482FB}" destId="{7F3FE266-0E88-4EE1-92FC-9582B6C986B7}" srcOrd="2" destOrd="0" presId="urn:microsoft.com/office/officeart/2005/8/layout/process4"/>
    <dgm:cxn modelId="{E1E14AB4-FBA2-47D3-9902-611EA6153FBA}" type="presParOf" srcId="{7F3FE266-0E88-4EE1-92FC-9582B6C986B7}" destId="{32F78C5C-7C2A-46F7-8563-4E3A937F63FF}" srcOrd="0" destOrd="0" presId="urn:microsoft.com/office/officeart/2005/8/layout/process4"/>
    <dgm:cxn modelId="{5C638BEB-93E1-4760-8330-D786F6E4CE8A}" type="presParOf" srcId="{7F3FE266-0E88-4EE1-92FC-9582B6C986B7}" destId="{94DFEFF2-D55E-4D97-951C-B1E04E27B8E2}" srcOrd="1" destOrd="0" presId="urn:microsoft.com/office/officeart/2005/8/layout/process4"/>
    <dgm:cxn modelId="{3871F658-4D79-4ED8-8E4E-CD855A5710E4}" type="presParOf" srcId="{D8D60260-7352-4978-B5A1-C15E68BAA011}" destId="{5B6FF39E-043E-4A7A-8AAA-472F09DE9E2D}" srcOrd="1" destOrd="0" presId="urn:microsoft.com/office/officeart/2005/8/layout/process4"/>
    <dgm:cxn modelId="{148905D2-CA99-4990-B088-C183A161ABE7}" type="presParOf" srcId="{D8D60260-7352-4978-B5A1-C15E68BAA011}" destId="{628B1FE5-80C1-4305-9207-C7456E2F36EF}" srcOrd="2" destOrd="0" presId="urn:microsoft.com/office/officeart/2005/8/layout/process4"/>
    <dgm:cxn modelId="{17FB1A2B-7FD3-40A9-AB5B-856EC67602A6}" type="presParOf" srcId="{628B1FE5-80C1-4305-9207-C7456E2F36EF}" destId="{38FFBF2F-AD63-4342-9A5F-997F7488566A}" srcOrd="0" destOrd="0" presId="urn:microsoft.com/office/officeart/2005/8/layout/process4"/>
    <dgm:cxn modelId="{8EC63B99-5918-48CD-A383-78ECA1F0DB36}" type="presParOf" srcId="{628B1FE5-80C1-4305-9207-C7456E2F36EF}" destId="{B69645FB-6D45-4477-B7FA-ED32C57308E0}" srcOrd="1" destOrd="0" presId="urn:microsoft.com/office/officeart/2005/8/layout/process4"/>
    <dgm:cxn modelId="{21C8AA03-9815-4976-82CA-1BC261EB8182}" type="presParOf" srcId="{628B1FE5-80C1-4305-9207-C7456E2F36EF}" destId="{49D6DB7E-8E08-44D5-A22D-3F235C6729AE}" srcOrd="2" destOrd="0" presId="urn:microsoft.com/office/officeart/2005/8/layout/process4"/>
    <dgm:cxn modelId="{0278833B-A5EE-4D79-967E-012068CF32DD}" type="presParOf" srcId="{49D6DB7E-8E08-44D5-A22D-3F235C6729AE}" destId="{AFBC9A21-E4B5-439E-A6F6-FD0EB8AA2A92}" srcOrd="0" destOrd="0" presId="urn:microsoft.com/office/officeart/2005/8/layout/process4"/>
    <dgm:cxn modelId="{4C1F2628-8EB6-47FD-99CA-BF31B2BA5F5B}" type="presParOf" srcId="{49D6DB7E-8E08-44D5-A22D-3F235C6729AE}" destId="{2A01B8DB-B126-450D-8CA3-B074BBFB68D3}" srcOrd="1" destOrd="0" presId="urn:microsoft.com/office/officeart/2005/8/layout/process4"/>
    <dgm:cxn modelId="{1544D938-10A2-4AB1-9F02-DE1F9194920C}" type="presParOf" srcId="{D8D60260-7352-4978-B5A1-C15E68BAA011}" destId="{096F37E4-C36C-4AAC-8076-02527BA4F912}" srcOrd="3" destOrd="0" presId="urn:microsoft.com/office/officeart/2005/8/layout/process4"/>
    <dgm:cxn modelId="{42A1B8C6-EF52-4745-90A5-C1CEDB1238B3}" type="presParOf" srcId="{D8D60260-7352-4978-B5A1-C15E68BAA011}" destId="{7CA807B8-EB30-48D5-B48F-49E5E12F322B}" srcOrd="4" destOrd="0" presId="urn:microsoft.com/office/officeart/2005/8/layout/process4"/>
    <dgm:cxn modelId="{BA104861-AECC-405E-9E8A-D05AE91DFBB2}" type="presParOf" srcId="{7CA807B8-EB30-48D5-B48F-49E5E12F322B}" destId="{1EF63A41-BC61-41BB-AAA9-F22F680B44B1}" srcOrd="0" destOrd="0" presId="urn:microsoft.com/office/officeart/2005/8/layout/process4"/>
    <dgm:cxn modelId="{4B09272C-0718-490E-922B-498CE58F6FF5}" type="presParOf" srcId="{7CA807B8-EB30-48D5-B48F-49E5E12F322B}" destId="{74B2EF31-9725-4FB4-A001-E96F8CCADABC}" srcOrd="1" destOrd="0" presId="urn:microsoft.com/office/officeart/2005/8/layout/process4"/>
    <dgm:cxn modelId="{4E524D72-FC19-444C-AC2C-55A7938CEEC2}" type="presParOf" srcId="{7CA807B8-EB30-48D5-B48F-49E5E12F322B}" destId="{7A037D30-DEFD-4C95-871A-26A152B012FF}" srcOrd="2" destOrd="0" presId="urn:microsoft.com/office/officeart/2005/8/layout/process4"/>
    <dgm:cxn modelId="{08CF99B4-2854-439A-B316-9569CD741FE7}" type="presParOf" srcId="{7A037D30-DEFD-4C95-871A-26A152B012FF}" destId="{ED87D199-FEB3-4F37-9E73-4CFCCED5F08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93AF2C-2662-4BF9-BB2B-18C93612D23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1543E3-AE62-4A9D-A676-C6D4B42368F5}">
      <dgm:prSet phldrT="[Text]"/>
      <dgm:spPr/>
      <dgm:t>
        <a:bodyPr/>
        <a:lstStyle/>
        <a:p>
          <a:r>
            <a:rPr lang="en-GB" dirty="0" smtClean="0"/>
            <a:t>2006 to 2010</a:t>
          </a:r>
          <a:endParaRPr lang="en-GB" dirty="0"/>
        </a:p>
      </dgm:t>
    </dgm:pt>
    <dgm:pt modelId="{03ADCFD1-8372-4D0B-A297-FE714E34374A}" type="parTrans" cxnId="{D44E90E3-B4B9-4482-AC2B-F53428264685}">
      <dgm:prSet/>
      <dgm:spPr/>
      <dgm:t>
        <a:bodyPr/>
        <a:lstStyle/>
        <a:p>
          <a:endParaRPr lang="en-GB"/>
        </a:p>
      </dgm:t>
    </dgm:pt>
    <dgm:pt modelId="{AF38D875-C30E-4257-A343-772DB374F506}" type="sibTrans" cxnId="{D44E90E3-B4B9-4482-AC2B-F53428264685}">
      <dgm:prSet/>
      <dgm:spPr/>
      <dgm:t>
        <a:bodyPr/>
        <a:lstStyle/>
        <a:p>
          <a:endParaRPr lang="en-GB"/>
        </a:p>
      </dgm:t>
    </dgm:pt>
    <dgm:pt modelId="{3C11DD3A-3231-4736-B632-877FB5AF9C7A}">
      <dgm:prSet phldrT="[Text]" custT="1"/>
      <dgm:spPr/>
      <dgm:t>
        <a:bodyPr anchor="t"/>
        <a:lstStyle/>
        <a:p>
          <a:pPr algn="ctr"/>
          <a:r>
            <a:rPr lang="en-GB" sz="1600" dirty="0" smtClean="0"/>
            <a:t>Proportion of LCS nationally increased from 10.4% to 23%</a:t>
          </a:r>
        </a:p>
        <a:p>
          <a:pPr algn="ctr"/>
          <a:r>
            <a:rPr lang="en-GB" sz="1600" dirty="0" smtClean="0"/>
            <a:t>Only 13% LG (most of  these by hybrid approach - National O-G audit 2010)</a:t>
          </a:r>
          <a:endParaRPr lang="en-GB" sz="1600" dirty="0"/>
        </a:p>
      </dgm:t>
    </dgm:pt>
    <dgm:pt modelId="{0FCE8963-C759-46A5-97C5-4831F954C13B}" type="parTrans" cxnId="{ECB527CB-2EEB-42AB-B3AF-46502A1F2D75}">
      <dgm:prSet/>
      <dgm:spPr/>
      <dgm:t>
        <a:bodyPr/>
        <a:lstStyle/>
        <a:p>
          <a:endParaRPr lang="en-GB"/>
        </a:p>
      </dgm:t>
    </dgm:pt>
    <dgm:pt modelId="{F3F577A1-635A-4A6B-801E-27EC5C662992}" type="sibTrans" cxnId="{ECB527CB-2EEB-42AB-B3AF-46502A1F2D75}">
      <dgm:prSet/>
      <dgm:spPr/>
      <dgm:t>
        <a:bodyPr/>
        <a:lstStyle/>
        <a:p>
          <a:endParaRPr lang="en-GB"/>
        </a:p>
      </dgm:t>
    </dgm:pt>
    <dgm:pt modelId="{9A563556-F453-480E-8812-25E9A3D34D27}">
      <dgm:prSet phldrT="[Text]" custT="1"/>
      <dgm:spPr/>
      <dgm:t>
        <a:bodyPr anchor="t"/>
        <a:lstStyle/>
        <a:p>
          <a:pPr algn="ctr"/>
          <a:endParaRPr lang="en-GB" sz="1050" dirty="0"/>
        </a:p>
      </dgm:t>
    </dgm:pt>
    <dgm:pt modelId="{55A9C33B-BC36-4C52-B47B-15A96F27C8E7}" type="parTrans" cxnId="{EC52B221-DCA8-4E0D-AA0F-B1DC1CA128D4}">
      <dgm:prSet/>
      <dgm:spPr/>
      <dgm:t>
        <a:bodyPr/>
        <a:lstStyle/>
        <a:p>
          <a:endParaRPr lang="en-GB"/>
        </a:p>
      </dgm:t>
    </dgm:pt>
    <dgm:pt modelId="{09A0DFF6-4106-49EE-87C2-83D2ACB90179}" type="sibTrans" cxnId="{EC52B221-DCA8-4E0D-AA0F-B1DC1CA128D4}">
      <dgm:prSet/>
      <dgm:spPr/>
      <dgm:t>
        <a:bodyPr/>
        <a:lstStyle/>
        <a:p>
          <a:endParaRPr lang="en-GB"/>
        </a:p>
      </dgm:t>
    </dgm:pt>
    <dgm:pt modelId="{1DAF947F-CC8B-4061-ADEE-7B43B6FE74F3}">
      <dgm:prSet phldrT="[Text]"/>
      <dgm:spPr/>
      <dgm:t>
        <a:bodyPr/>
        <a:lstStyle/>
        <a:p>
          <a:r>
            <a:rPr lang="en-GB" dirty="0" smtClean="0"/>
            <a:t>25% (5,600) of patients would be suitable for LCS</a:t>
          </a:r>
          <a:endParaRPr lang="en-GB" dirty="0"/>
        </a:p>
      </dgm:t>
    </dgm:pt>
    <dgm:pt modelId="{7BD505CA-1408-4C0C-B585-3B6EE0156294}" type="parTrans" cxnId="{FEC7E0AF-81DB-4695-ADCF-A6F6369A35C7}">
      <dgm:prSet/>
      <dgm:spPr/>
      <dgm:t>
        <a:bodyPr/>
        <a:lstStyle/>
        <a:p>
          <a:endParaRPr lang="en-GB"/>
        </a:p>
      </dgm:t>
    </dgm:pt>
    <dgm:pt modelId="{277BF8C6-E826-4C86-923D-7E4B1AECD072}" type="sibTrans" cxnId="{FEC7E0AF-81DB-4695-ADCF-A6F6369A35C7}">
      <dgm:prSet/>
      <dgm:spPr/>
      <dgm:t>
        <a:bodyPr/>
        <a:lstStyle/>
        <a:p>
          <a:endParaRPr lang="en-GB"/>
        </a:p>
      </dgm:t>
    </dgm:pt>
    <dgm:pt modelId="{D20F7A37-2B66-49FC-AC35-5DC14F04046A}">
      <dgm:prSet phldrT="[Text]"/>
      <dgm:spPr/>
      <dgm:t>
        <a:bodyPr anchor="ctr"/>
        <a:lstStyle/>
        <a:p>
          <a:pPr algn="ctr"/>
          <a:r>
            <a:rPr lang="en-GB" dirty="0" smtClean="0"/>
            <a:t>Over 460 surgeons needed to support</a:t>
          </a:r>
          <a:endParaRPr lang="en-GB" dirty="0"/>
        </a:p>
      </dgm:t>
    </dgm:pt>
    <dgm:pt modelId="{56203854-8920-4BF6-9DBF-A6406CB5E983}" type="parTrans" cxnId="{DA201BE3-7ABC-47DE-B4FD-CBFEA7FB95CF}">
      <dgm:prSet/>
      <dgm:spPr/>
      <dgm:t>
        <a:bodyPr/>
        <a:lstStyle/>
        <a:p>
          <a:endParaRPr lang="en-GB"/>
        </a:p>
      </dgm:t>
    </dgm:pt>
    <dgm:pt modelId="{D0835EB4-71A8-4914-9DBE-C5BC0BE0B5CE}" type="sibTrans" cxnId="{DA201BE3-7ABC-47DE-B4FD-CBFEA7FB95CF}">
      <dgm:prSet/>
      <dgm:spPr/>
      <dgm:t>
        <a:bodyPr/>
        <a:lstStyle/>
        <a:p>
          <a:endParaRPr lang="en-GB"/>
        </a:p>
      </dgm:t>
    </dgm:pt>
    <dgm:pt modelId="{0695DD95-1F18-4870-AAB2-0C3C439CA225}">
      <dgm:prSet phldrT="[Text]"/>
      <dgm:spPr/>
      <dgm:t>
        <a:bodyPr anchor="ctr"/>
        <a:lstStyle/>
        <a:p>
          <a:pPr algn="l"/>
          <a:endParaRPr lang="en-GB" dirty="0"/>
        </a:p>
      </dgm:t>
    </dgm:pt>
    <dgm:pt modelId="{D7FAF2A8-9A84-4D04-B82A-18E99A6A0056}" type="parTrans" cxnId="{AB21B054-0C35-4549-9F04-5A58D02C726B}">
      <dgm:prSet/>
      <dgm:spPr/>
      <dgm:t>
        <a:bodyPr/>
        <a:lstStyle/>
        <a:p>
          <a:endParaRPr lang="en-GB"/>
        </a:p>
      </dgm:t>
    </dgm:pt>
    <dgm:pt modelId="{C046A9DE-85C5-443E-9AC8-FA5A236FEFBC}" type="sibTrans" cxnId="{AB21B054-0C35-4549-9F04-5A58D02C726B}">
      <dgm:prSet/>
      <dgm:spPr/>
      <dgm:t>
        <a:bodyPr/>
        <a:lstStyle/>
        <a:p>
          <a:endParaRPr lang="en-GB"/>
        </a:p>
      </dgm:t>
    </dgm:pt>
    <dgm:pt modelId="{A356F3F4-7547-425A-8589-40E88ECB950E}">
      <dgm:prSet phldrT="[Text]"/>
      <dgm:spPr/>
      <dgm:t>
        <a:bodyPr/>
        <a:lstStyle/>
        <a:p>
          <a:r>
            <a:rPr lang="en-GB" dirty="0" smtClean="0"/>
            <a:t>221 trainees and trainers involved with the programme</a:t>
          </a:r>
          <a:endParaRPr lang="en-GB" dirty="0"/>
        </a:p>
      </dgm:t>
    </dgm:pt>
    <dgm:pt modelId="{3F21D09C-2B45-45D0-87AA-9FA1100601CE}" type="parTrans" cxnId="{ABBAFFF1-3C6D-4DFC-8D11-DD842F0D9117}">
      <dgm:prSet/>
      <dgm:spPr/>
      <dgm:t>
        <a:bodyPr/>
        <a:lstStyle/>
        <a:p>
          <a:endParaRPr lang="en-GB"/>
        </a:p>
      </dgm:t>
    </dgm:pt>
    <dgm:pt modelId="{0DC147BC-AFC9-41C9-A370-1BC764B46B8A}" type="sibTrans" cxnId="{ABBAFFF1-3C6D-4DFC-8D11-DD842F0D9117}">
      <dgm:prSet/>
      <dgm:spPr/>
      <dgm:t>
        <a:bodyPr/>
        <a:lstStyle/>
        <a:p>
          <a:endParaRPr lang="en-GB"/>
        </a:p>
      </dgm:t>
    </dgm:pt>
    <dgm:pt modelId="{82D0B0D6-DF7A-4DF3-8910-9D429B689DDF}">
      <dgm:prSet phldrT="[Text]"/>
      <dgm:spPr/>
      <dgm:t>
        <a:bodyPr anchor="ctr"/>
        <a:lstStyle/>
        <a:p>
          <a:pPr algn="ctr"/>
          <a:r>
            <a:rPr lang="en-GB" dirty="0" smtClean="0"/>
            <a:t>Goal to train 250 consultants within 5 years</a:t>
          </a:r>
          <a:endParaRPr lang="en-GB" dirty="0"/>
        </a:p>
      </dgm:t>
    </dgm:pt>
    <dgm:pt modelId="{57F151FE-047E-426F-AC96-AE0B4E7595F3}" type="parTrans" cxnId="{F44C2CE6-392E-4836-AFE1-B32D8A8D86AA}">
      <dgm:prSet/>
      <dgm:spPr/>
      <dgm:t>
        <a:bodyPr/>
        <a:lstStyle/>
        <a:p>
          <a:endParaRPr lang="en-GB"/>
        </a:p>
      </dgm:t>
    </dgm:pt>
    <dgm:pt modelId="{2B96BA57-D1C2-43AF-A497-72739FC36E74}" type="sibTrans" cxnId="{F44C2CE6-392E-4836-AFE1-B32D8A8D86AA}">
      <dgm:prSet/>
      <dgm:spPr/>
      <dgm:t>
        <a:bodyPr/>
        <a:lstStyle/>
        <a:p>
          <a:endParaRPr lang="en-GB"/>
        </a:p>
      </dgm:t>
    </dgm:pt>
    <dgm:pt modelId="{78223FA9-C898-4CF9-ABE3-2C03E8857ADC}">
      <dgm:prSet phldrT="[Text]"/>
      <dgm:spPr/>
      <dgm:t>
        <a:bodyPr anchor="ctr"/>
        <a:lstStyle/>
        <a:p>
          <a:pPr algn="l"/>
          <a:endParaRPr lang="en-GB" dirty="0"/>
        </a:p>
      </dgm:t>
    </dgm:pt>
    <dgm:pt modelId="{28015731-700E-4360-B6C4-5D7125B5306E}" type="parTrans" cxnId="{AB4BCECE-FD6A-4392-825C-8BB81FACEB31}">
      <dgm:prSet/>
      <dgm:spPr/>
      <dgm:t>
        <a:bodyPr/>
        <a:lstStyle/>
        <a:p>
          <a:endParaRPr lang="en-GB"/>
        </a:p>
      </dgm:t>
    </dgm:pt>
    <dgm:pt modelId="{B68B242F-E406-4EC9-B2F2-E9736FB62603}" type="sibTrans" cxnId="{AB4BCECE-FD6A-4392-825C-8BB81FACEB31}">
      <dgm:prSet/>
      <dgm:spPr/>
      <dgm:t>
        <a:bodyPr/>
        <a:lstStyle/>
        <a:p>
          <a:endParaRPr lang="en-GB"/>
        </a:p>
      </dgm:t>
    </dgm:pt>
    <dgm:pt modelId="{385D2AC5-00B2-4545-A6DF-F0CA5370A164}" type="pres">
      <dgm:prSet presAssocID="{7193AF2C-2662-4BF9-BB2B-18C93612D2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A6C169-975F-44DE-85BA-A0E82690C7E3}" type="pres">
      <dgm:prSet presAssocID="{A356F3F4-7547-425A-8589-40E88ECB950E}" presName="boxAndChildren" presStyleCnt="0"/>
      <dgm:spPr/>
    </dgm:pt>
    <dgm:pt modelId="{3F05D77E-A3B4-494C-AC92-F76EF71C528F}" type="pres">
      <dgm:prSet presAssocID="{A356F3F4-7547-425A-8589-40E88ECB950E}" presName="parentTextBox" presStyleLbl="node1" presStyleIdx="0" presStyleCnt="3"/>
      <dgm:spPr/>
      <dgm:t>
        <a:bodyPr/>
        <a:lstStyle/>
        <a:p>
          <a:endParaRPr lang="en-GB"/>
        </a:p>
      </dgm:t>
    </dgm:pt>
    <dgm:pt modelId="{E8152CA9-4379-4B1D-9D74-0FC39A9156F5}" type="pres">
      <dgm:prSet presAssocID="{A356F3F4-7547-425A-8589-40E88ECB950E}" presName="entireBox" presStyleLbl="node1" presStyleIdx="0" presStyleCnt="3"/>
      <dgm:spPr/>
      <dgm:t>
        <a:bodyPr/>
        <a:lstStyle/>
        <a:p>
          <a:endParaRPr lang="en-GB"/>
        </a:p>
      </dgm:t>
    </dgm:pt>
    <dgm:pt modelId="{ADE02757-D45D-4D75-91DD-1F1E6AAAC318}" type="pres">
      <dgm:prSet presAssocID="{A356F3F4-7547-425A-8589-40E88ECB950E}" presName="descendantBox" presStyleCnt="0"/>
      <dgm:spPr/>
    </dgm:pt>
    <dgm:pt modelId="{13DBEF1F-B313-416E-941A-04D114DC1D0E}" type="pres">
      <dgm:prSet presAssocID="{82D0B0D6-DF7A-4DF3-8910-9D429B689DDF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879866-B141-4BF3-B40C-91F1B7C820E4}" type="pres">
      <dgm:prSet presAssocID="{277BF8C6-E826-4C86-923D-7E4B1AECD072}" presName="sp" presStyleCnt="0"/>
      <dgm:spPr/>
    </dgm:pt>
    <dgm:pt modelId="{EC1ABDA3-9D12-49D9-975D-07238B05177A}" type="pres">
      <dgm:prSet presAssocID="{1DAF947F-CC8B-4061-ADEE-7B43B6FE74F3}" presName="arrowAndChildren" presStyleCnt="0"/>
      <dgm:spPr/>
    </dgm:pt>
    <dgm:pt modelId="{9440BABC-F5F8-4C27-A09B-CD22B74C56D9}" type="pres">
      <dgm:prSet presAssocID="{1DAF947F-CC8B-4061-ADEE-7B43B6FE74F3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68797D23-4B05-4A64-96C8-0C5644D0FF8F}" type="pres">
      <dgm:prSet presAssocID="{1DAF947F-CC8B-4061-ADEE-7B43B6FE74F3}" presName="arrow" presStyleLbl="node1" presStyleIdx="1" presStyleCnt="3"/>
      <dgm:spPr/>
      <dgm:t>
        <a:bodyPr/>
        <a:lstStyle/>
        <a:p>
          <a:endParaRPr lang="en-GB"/>
        </a:p>
      </dgm:t>
    </dgm:pt>
    <dgm:pt modelId="{5C0555C3-834D-499E-B076-3163CB14B31A}" type="pres">
      <dgm:prSet presAssocID="{1DAF947F-CC8B-4061-ADEE-7B43B6FE74F3}" presName="descendantArrow" presStyleCnt="0"/>
      <dgm:spPr/>
    </dgm:pt>
    <dgm:pt modelId="{4EC44DE2-39B7-4059-84DE-40B41CE31EE2}" type="pres">
      <dgm:prSet presAssocID="{D20F7A37-2B66-49FC-AC35-5DC14F04046A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610111-C16B-49BF-BAAD-C7F68A6B00CA}" type="pres">
      <dgm:prSet presAssocID="{AF38D875-C30E-4257-A343-772DB374F506}" presName="sp" presStyleCnt="0"/>
      <dgm:spPr/>
    </dgm:pt>
    <dgm:pt modelId="{252E5060-DC3B-47FE-8FE5-2812D348B8A8}" type="pres">
      <dgm:prSet presAssocID="{401543E3-AE62-4A9D-A676-C6D4B42368F5}" presName="arrowAndChildren" presStyleCnt="0"/>
      <dgm:spPr/>
    </dgm:pt>
    <dgm:pt modelId="{1CA88852-2958-4B18-A66B-68C329288D20}" type="pres">
      <dgm:prSet presAssocID="{401543E3-AE62-4A9D-A676-C6D4B42368F5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09131AE8-9BAB-43DF-BB01-789E240725E1}" type="pres">
      <dgm:prSet presAssocID="{401543E3-AE62-4A9D-A676-C6D4B42368F5}" presName="arrow" presStyleLbl="node1" presStyleIdx="2" presStyleCnt="3"/>
      <dgm:spPr/>
      <dgm:t>
        <a:bodyPr/>
        <a:lstStyle/>
        <a:p>
          <a:endParaRPr lang="en-GB"/>
        </a:p>
      </dgm:t>
    </dgm:pt>
    <dgm:pt modelId="{10414A58-76AD-4D6D-A6DF-D1FC6963C111}" type="pres">
      <dgm:prSet presAssocID="{401543E3-AE62-4A9D-A676-C6D4B42368F5}" presName="descendantArrow" presStyleCnt="0"/>
      <dgm:spPr/>
    </dgm:pt>
    <dgm:pt modelId="{B082E358-37B8-431F-A416-4817760AAAB2}" type="pres">
      <dgm:prSet presAssocID="{3C11DD3A-3231-4736-B632-877FB5AF9C7A}" presName="childTextArrow" presStyleLbl="fgAccFollowNode1" presStyleIdx="2" presStyleCnt="3" custScaleY="1195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B527CB-2EEB-42AB-B3AF-46502A1F2D75}" srcId="{401543E3-AE62-4A9D-A676-C6D4B42368F5}" destId="{3C11DD3A-3231-4736-B632-877FB5AF9C7A}" srcOrd="0" destOrd="0" parTransId="{0FCE8963-C759-46A5-97C5-4831F954C13B}" sibTransId="{F3F577A1-635A-4A6B-801E-27EC5C662992}"/>
    <dgm:cxn modelId="{EC35B32A-2A22-4A7E-81A9-D2C35F6EEAB8}" type="presOf" srcId="{82D0B0D6-DF7A-4DF3-8910-9D429B689DDF}" destId="{13DBEF1F-B313-416E-941A-04D114DC1D0E}" srcOrd="0" destOrd="0" presId="urn:microsoft.com/office/officeart/2005/8/layout/process4"/>
    <dgm:cxn modelId="{43EF8C4C-FC76-41DB-8BB3-F4F156092503}" type="presOf" srcId="{7193AF2C-2662-4BF9-BB2B-18C93612D23B}" destId="{385D2AC5-00B2-4545-A6DF-F0CA5370A164}" srcOrd="0" destOrd="0" presId="urn:microsoft.com/office/officeart/2005/8/layout/process4"/>
    <dgm:cxn modelId="{786C7AFC-6F77-4EC8-8230-A7BF68B27742}" type="presOf" srcId="{D20F7A37-2B66-49FC-AC35-5DC14F04046A}" destId="{4EC44DE2-39B7-4059-84DE-40B41CE31EE2}" srcOrd="0" destOrd="0" presId="urn:microsoft.com/office/officeart/2005/8/layout/process4"/>
    <dgm:cxn modelId="{AB21B054-0C35-4549-9F04-5A58D02C726B}" srcId="{D20F7A37-2B66-49FC-AC35-5DC14F04046A}" destId="{0695DD95-1F18-4870-AAB2-0C3C439CA225}" srcOrd="0" destOrd="0" parTransId="{D7FAF2A8-9A84-4D04-B82A-18E99A6A0056}" sibTransId="{C046A9DE-85C5-443E-9AC8-FA5A236FEFBC}"/>
    <dgm:cxn modelId="{DA201BE3-7ABC-47DE-B4FD-CBFEA7FB95CF}" srcId="{1DAF947F-CC8B-4061-ADEE-7B43B6FE74F3}" destId="{D20F7A37-2B66-49FC-AC35-5DC14F04046A}" srcOrd="0" destOrd="0" parTransId="{56203854-8920-4BF6-9DBF-A6406CB5E983}" sibTransId="{D0835EB4-71A8-4914-9DBE-C5BC0BE0B5CE}"/>
    <dgm:cxn modelId="{85F8AB9B-533C-4478-B0B4-1307D6C4DD8F}" type="presOf" srcId="{0695DD95-1F18-4870-AAB2-0C3C439CA225}" destId="{4EC44DE2-39B7-4059-84DE-40B41CE31EE2}" srcOrd="0" destOrd="1" presId="urn:microsoft.com/office/officeart/2005/8/layout/process4"/>
    <dgm:cxn modelId="{DE0CC440-D119-4E3E-80D6-74970BE23F88}" type="presOf" srcId="{78223FA9-C898-4CF9-ABE3-2C03E8857ADC}" destId="{13DBEF1F-B313-416E-941A-04D114DC1D0E}" srcOrd="0" destOrd="1" presId="urn:microsoft.com/office/officeart/2005/8/layout/process4"/>
    <dgm:cxn modelId="{6D8C7BB1-AEF6-40A1-B469-737A760A2D3B}" type="presOf" srcId="{9A563556-F453-480E-8812-25E9A3D34D27}" destId="{B082E358-37B8-431F-A416-4817760AAAB2}" srcOrd="0" destOrd="1" presId="urn:microsoft.com/office/officeart/2005/8/layout/process4"/>
    <dgm:cxn modelId="{EC52B221-DCA8-4E0D-AA0F-B1DC1CA128D4}" srcId="{3C11DD3A-3231-4736-B632-877FB5AF9C7A}" destId="{9A563556-F453-480E-8812-25E9A3D34D27}" srcOrd="0" destOrd="0" parTransId="{55A9C33B-BC36-4C52-B47B-15A96F27C8E7}" sibTransId="{09A0DFF6-4106-49EE-87C2-83D2ACB90179}"/>
    <dgm:cxn modelId="{FEC7E0AF-81DB-4695-ADCF-A6F6369A35C7}" srcId="{7193AF2C-2662-4BF9-BB2B-18C93612D23B}" destId="{1DAF947F-CC8B-4061-ADEE-7B43B6FE74F3}" srcOrd="1" destOrd="0" parTransId="{7BD505CA-1408-4C0C-B585-3B6EE0156294}" sibTransId="{277BF8C6-E826-4C86-923D-7E4B1AECD072}"/>
    <dgm:cxn modelId="{ABBAFFF1-3C6D-4DFC-8D11-DD842F0D9117}" srcId="{7193AF2C-2662-4BF9-BB2B-18C93612D23B}" destId="{A356F3F4-7547-425A-8589-40E88ECB950E}" srcOrd="2" destOrd="0" parTransId="{3F21D09C-2B45-45D0-87AA-9FA1100601CE}" sibTransId="{0DC147BC-AFC9-41C9-A370-1BC764B46B8A}"/>
    <dgm:cxn modelId="{67A21391-D149-49AA-BE32-87D7E869CFEF}" type="presOf" srcId="{3C11DD3A-3231-4736-B632-877FB5AF9C7A}" destId="{B082E358-37B8-431F-A416-4817760AAAB2}" srcOrd="0" destOrd="0" presId="urn:microsoft.com/office/officeart/2005/8/layout/process4"/>
    <dgm:cxn modelId="{A2C891D1-04A2-4DC9-94B0-2B70B1909851}" type="presOf" srcId="{1DAF947F-CC8B-4061-ADEE-7B43B6FE74F3}" destId="{68797D23-4B05-4A64-96C8-0C5644D0FF8F}" srcOrd="1" destOrd="0" presId="urn:microsoft.com/office/officeart/2005/8/layout/process4"/>
    <dgm:cxn modelId="{D44E90E3-B4B9-4482-AC2B-F53428264685}" srcId="{7193AF2C-2662-4BF9-BB2B-18C93612D23B}" destId="{401543E3-AE62-4A9D-A676-C6D4B42368F5}" srcOrd="0" destOrd="0" parTransId="{03ADCFD1-8372-4D0B-A297-FE714E34374A}" sibTransId="{AF38D875-C30E-4257-A343-772DB374F506}"/>
    <dgm:cxn modelId="{91119135-F3A9-46A6-A12B-E0864E5EE799}" type="presOf" srcId="{1DAF947F-CC8B-4061-ADEE-7B43B6FE74F3}" destId="{9440BABC-F5F8-4C27-A09B-CD22B74C56D9}" srcOrd="0" destOrd="0" presId="urn:microsoft.com/office/officeart/2005/8/layout/process4"/>
    <dgm:cxn modelId="{F83C86CB-6CCB-4E11-8FD2-00AFC465F929}" type="presOf" srcId="{401543E3-AE62-4A9D-A676-C6D4B42368F5}" destId="{09131AE8-9BAB-43DF-BB01-789E240725E1}" srcOrd="1" destOrd="0" presId="urn:microsoft.com/office/officeart/2005/8/layout/process4"/>
    <dgm:cxn modelId="{3ABC4BB1-293D-4529-8B7C-1B31DCFACE40}" type="presOf" srcId="{A356F3F4-7547-425A-8589-40E88ECB950E}" destId="{3F05D77E-A3B4-494C-AC92-F76EF71C528F}" srcOrd="0" destOrd="0" presId="urn:microsoft.com/office/officeart/2005/8/layout/process4"/>
    <dgm:cxn modelId="{2B8BD40C-3CDF-4FF6-9FB8-37FCBB504960}" type="presOf" srcId="{401543E3-AE62-4A9D-A676-C6D4B42368F5}" destId="{1CA88852-2958-4B18-A66B-68C329288D20}" srcOrd="0" destOrd="0" presId="urn:microsoft.com/office/officeart/2005/8/layout/process4"/>
    <dgm:cxn modelId="{5F9CCB74-13BD-4584-AC77-831CD3D98F17}" type="presOf" srcId="{A356F3F4-7547-425A-8589-40E88ECB950E}" destId="{E8152CA9-4379-4B1D-9D74-0FC39A9156F5}" srcOrd="1" destOrd="0" presId="urn:microsoft.com/office/officeart/2005/8/layout/process4"/>
    <dgm:cxn modelId="{AB4BCECE-FD6A-4392-825C-8BB81FACEB31}" srcId="{82D0B0D6-DF7A-4DF3-8910-9D429B689DDF}" destId="{78223FA9-C898-4CF9-ABE3-2C03E8857ADC}" srcOrd="0" destOrd="0" parTransId="{28015731-700E-4360-B6C4-5D7125B5306E}" sibTransId="{B68B242F-E406-4EC9-B2F2-E9736FB62603}"/>
    <dgm:cxn modelId="{F44C2CE6-392E-4836-AFE1-B32D8A8D86AA}" srcId="{A356F3F4-7547-425A-8589-40E88ECB950E}" destId="{82D0B0D6-DF7A-4DF3-8910-9D429B689DDF}" srcOrd="0" destOrd="0" parTransId="{57F151FE-047E-426F-AC96-AE0B4E7595F3}" sibTransId="{2B96BA57-D1C2-43AF-A497-72739FC36E74}"/>
    <dgm:cxn modelId="{4362D07E-EA5E-4F4F-BDE3-A45764F44F19}" type="presParOf" srcId="{385D2AC5-00B2-4545-A6DF-F0CA5370A164}" destId="{79A6C169-975F-44DE-85BA-A0E82690C7E3}" srcOrd="0" destOrd="0" presId="urn:microsoft.com/office/officeart/2005/8/layout/process4"/>
    <dgm:cxn modelId="{2D29CBB8-284F-45CF-97AA-12A86FE75279}" type="presParOf" srcId="{79A6C169-975F-44DE-85BA-A0E82690C7E3}" destId="{3F05D77E-A3B4-494C-AC92-F76EF71C528F}" srcOrd="0" destOrd="0" presId="urn:microsoft.com/office/officeart/2005/8/layout/process4"/>
    <dgm:cxn modelId="{539D2A3A-322A-4985-8D3D-F0CCB3B8335A}" type="presParOf" srcId="{79A6C169-975F-44DE-85BA-A0E82690C7E3}" destId="{E8152CA9-4379-4B1D-9D74-0FC39A9156F5}" srcOrd="1" destOrd="0" presId="urn:microsoft.com/office/officeart/2005/8/layout/process4"/>
    <dgm:cxn modelId="{7CCEE85F-5C6E-40B6-8E13-6D1C3A3CF52D}" type="presParOf" srcId="{79A6C169-975F-44DE-85BA-A0E82690C7E3}" destId="{ADE02757-D45D-4D75-91DD-1F1E6AAAC318}" srcOrd="2" destOrd="0" presId="urn:microsoft.com/office/officeart/2005/8/layout/process4"/>
    <dgm:cxn modelId="{2ED0A926-C843-4754-8BFC-315B3AD82D82}" type="presParOf" srcId="{ADE02757-D45D-4D75-91DD-1F1E6AAAC318}" destId="{13DBEF1F-B313-416E-941A-04D114DC1D0E}" srcOrd="0" destOrd="0" presId="urn:microsoft.com/office/officeart/2005/8/layout/process4"/>
    <dgm:cxn modelId="{E17519B3-5315-4FE2-9736-37BD1A512C4A}" type="presParOf" srcId="{385D2AC5-00B2-4545-A6DF-F0CA5370A164}" destId="{0F879866-B141-4BF3-B40C-91F1B7C820E4}" srcOrd="1" destOrd="0" presId="urn:microsoft.com/office/officeart/2005/8/layout/process4"/>
    <dgm:cxn modelId="{724806F9-38D9-4091-BF67-7499C0F31B00}" type="presParOf" srcId="{385D2AC5-00B2-4545-A6DF-F0CA5370A164}" destId="{EC1ABDA3-9D12-49D9-975D-07238B05177A}" srcOrd="2" destOrd="0" presId="urn:microsoft.com/office/officeart/2005/8/layout/process4"/>
    <dgm:cxn modelId="{ADE750AE-7F39-4F2C-9FE5-9D75743493AA}" type="presParOf" srcId="{EC1ABDA3-9D12-49D9-975D-07238B05177A}" destId="{9440BABC-F5F8-4C27-A09B-CD22B74C56D9}" srcOrd="0" destOrd="0" presId="urn:microsoft.com/office/officeart/2005/8/layout/process4"/>
    <dgm:cxn modelId="{538BDB1D-E2FC-43E5-872A-1F8A5184FE28}" type="presParOf" srcId="{EC1ABDA3-9D12-49D9-975D-07238B05177A}" destId="{68797D23-4B05-4A64-96C8-0C5644D0FF8F}" srcOrd="1" destOrd="0" presId="urn:microsoft.com/office/officeart/2005/8/layout/process4"/>
    <dgm:cxn modelId="{A69F04AD-F856-4AC2-A06A-011FB775A659}" type="presParOf" srcId="{EC1ABDA3-9D12-49D9-975D-07238B05177A}" destId="{5C0555C3-834D-499E-B076-3163CB14B31A}" srcOrd="2" destOrd="0" presId="urn:microsoft.com/office/officeart/2005/8/layout/process4"/>
    <dgm:cxn modelId="{ECA6B04A-64B3-494D-A39F-85C23F192E9D}" type="presParOf" srcId="{5C0555C3-834D-499E-B076-3163CB14B31A}" destId="{4EC44DE2-39B7-4059-84DE-40B41CE31EE2}" srcOrd="0" destOrd="0" presId="urn:microsoft.com/office/officeart/2005/8/layout/process4"/>
    <dgm:cxn modelId="{BC457081-3FAF-43C6-A592-7E22EC0F0A44}" type="presParOf" srcId="{385D2AC5-00B2-4545-A6DF-F0CA5370A164}" destId="{D2610111-C16B-49BF-BAAD-C7F68A6B00CA}" srcOrd="3" destOrd="0" presId="urn:microsoft.com/office/officeart/2005/8/layout/process4"/>
    <dgm:cxn modelId="{498733E0-1D52-4049-AB35-1722D67A092A}" type="presParOf" srcId="{385D2AC5-00B2-4545-A6DF-F0CA5370A164}" destId="{252E5060-DC3B-47FE-8FE5-2812D348B8A8}" srcOrd="4" destOrd="0" presId="urn:microsoft.com/office/officeart/2005/8/layout/process4"/>
    <dgm:cxn modelId="{817155E1-BF41-467E-BEB6-CD52DF20A5FD}" type="presParOf" srcId="{252E5060-DC3B-47FE-8FE5-2812D348B8A8}" destId="{1CA88852-2958-4B18-A66B-68C329288D20}" srcOrd="0" destOrd="0" presId="urn:microsoft.com/office/officeart/2005/8/layout/process4"/>
    <dgm:cxn modelId="{9A4F1D1F-97D3-4117-94E5-57E35CEB4618}" type="presParOf" srcId="{252E5060-DC3B-47FE-8FE5-2812D348B8A8}" destId="{09131AE8-9BAB-43DF-BB01-789E240725E1}" srcOrd="1" destOrd="0" presId="urn:microsoft.com/office/officeart/2005/8/layout/process4"/>
    <dgm:cxn modelId="{0990D501-85C6-496D-9AEC-366B7EBD76CA}" type="presParOf" srcId="{252E5060-DC3B-47FE-8FE5-2812D348B8A8}" destId="{10414A58-76AD-4D6D-A6DF-D1FC6963C111}" srcOrd="2" destOrd="0" presId="urn:microsoft.com/office/officeart/2005/8/layout/process4"/>
    <dgm:cxn modelId="{7CF17C3D-CB12-44E7-A983-3AA376AA8E9A}" type="presParOf" srcId="{10414A58-76AD-4D6D-A6DF-D1FC6963C111}" destId="{B082E358-37B8-431F-A416-4817760AAA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FABF6E-F7AF-491D-8218-8237141E22C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D35E7AC-92B5-45A7-8CFD-8AD3339A244F}">
      <dgm:prSet phldrT="[Text]"/>
      <dgm:spPr/>
      <dgm:t>
        <a:bodyPr/>
        <a:lstStyle/>
        <a:p>
          <a:r>
            <a:rPr lang="en-GB" dirty="0" smtClean="0"/>
            <a:t>LG slowly accepted in the West </a:t>
          </a:r>
          <a:endParaRPr lang="en-GB" dirty="0"/>
        </a:p>
      </dgm:t>
    </dgm:pt>
    <dgm:pt modelId="{E6EA5356-E23E-464C-95D2-8A7845B0F4CA}" type="parTrans" cxnId="{2D1F0313-6F11-4255-98CC-11BED848BF61}">
      <dgm:prSet/>
      <dgm:spPr/>
      <dgm:t>
        <a:bodyPr/>
        <a:lstStyle/>
        <a:p>
          <a:endParaRPr lang="en-GB"/>
        </a:p>
      </dgm:t>
    </dgm:pt>
    <dgm:pt modelId="{4DCDD73A-F552-4EF8-AE92-A0F4DBD43A14}" type="sibTrans" cxnId="{2D1F0313-6F11-4255-98CC-11BED848BF61}">
      <dgm:prSet/>
      <dgm:spPr/>
      <dgm:t>
        <a:bodyPr/>
        <a:lstStyle/>
        <a:p>
          <a:endParaRPr lang="en-GB"/>
        </a:p>
      </dgm:t>
    </dgm:pt>
    <dgm:pt modelId="{6FD679E5-1F10-4D40-AB86-48B008749FF8}">
      <dgm:prSet phldrT="[Text]"/>
      <dgm:spPr/>
      <dgm:t>
        <a:bodyPr/>
        <a:lstStyle/>
        <a:p>
          <a:r>
            <a:rPr lang="en-GB" dirty="0" smtClean="0"/>
            <a:t>Lower incidence (8,000 gastric Vs. 30,000 Colon yearly incidence in UK)</a:t>
          </a:r>
          <a:endParaRPr lang="en-GB" dirty="0"/>
        </a:p>
      </dgm:t>
    </dgm:pt>
    <dgm:pt modelId="{66FC59FA-CAB2-4902-98F6-1CB1A41BF3CF}" type="parTrans" cxnId="{983D3804-3534-4CE0-9456-399443CF02C6}">
      <dgm:prSet/>
      <dgm:spPr/>
      <dgm:t>
        <a:bodyPr/>
        <a:lstStyle/>
        <a:p>
          <a:endParaRPr lang="en-GB"/>
        </a:p>
      </dgm:t>
    </dgm:pt>
    <dgm:pt modelId="{E86686ED-1421-4933-87C3-FC5149F655D8}" type="sibTrans" cxnId="{983D3804-3534-4CE0-9456-399443CF02C6}">
      <dgm:prSet/>
      <dgm:spPr/>
      <dgm:t>
        <a:bodyPr/>
        <a:lstStyle/>
        <a:p>
          <a:endParaRPr lang="en-GB"/>
        </a:p>
      </dgm:t>
    </dgm:pt>
    <dgm:pt modelId="{21CAEC50-648A-49D5-9D69-D5B9138FA4F5}">
      <dgm:prSet phldrT="[Text]"/>
      <dgm:spPr/>
      <dgm:t>
        <a:bodyPr/>
        <a:lstStyle/>
        <a:p>
          <a:endParaRPr lang="en-GB" dirty="0"/>
        </a:p>
      </dgm:t>
    </dgm:pt>
    <dgm:pt modelId="{1D5E29CB-954C-49E2-A7B4-903C6DA74F70}" type="parTrans" cxnId="{78FDDF0F-A198-42EB-88FB-D7FD5166268A}">
      <dgm:prSet/>
      <dgm:spPr/>
      <dgm:t>
        <a:bodyPr/>
        <a:lstStyle/>
        <a:p>
          <a:endParaRPr lang="en-GB"/>
        </a:p>
      </dgm:t>
    </dgm:pt>
    <dgm:pt modelId="{9AEB68AC-3871-482E-B1DA-22EED22BE1E1}" type="sibTrans" cxnId="{78FDDF0F-A198-42EB-88FB-D7FD5166268A}">
      <dgm:prSet/>
      <dgm:spPr/>
      <dgm:t>
        <a:bodyPr/>
        <a:lstStyle/>
        <a:p>
          <a:endParaRPr lang="en-GB"/>
        </a:p>
      </dgm:t>
    </dgm:pt>
    <dgm:pt modelId="{0AC93F23-4EA6-4E0E-A920-F8266A3A21FB}">
      <dgm:prSet phldrT="[Text]"/>
      <dgm:spPr/>
      <dgm:t>
        <a:bodyPr/>
        <a:lstStyle/>
        <a:p>
          <a:r>
            <a:rPr lang="en-GB" dirty="0" smtClean="0"/>
            <a:t>Main controversy </a:t>
          </a:r>
          <a:endParaRPr lang="en-GB" dirty="0"/>
        </a:p>
      </dgm:t>
    </dgm:pt>
    <dgm:pt modelId="{3D734F04-FAB9-4952-88C2-9EF7D647E07F}" type="parTrans" cxnId="{1E317BA0-B01B-4A0F-84FA-33A455CC2C04}">
      <dgm:prSet/>
      <dgm:spPr/>
      <dgm:t>
        <a:bodyPr/>
        <a:lstStyle/>
        <a:p>
          <a:endParaRPr lang="en-GB"/>
        </a:p>
      </dgm:t>
    </dgm:pt>
    <dgm:pt modelId="{8DB693E7-5683-4A51-9E31-72F1759BCEFF}" type="sibTrans" cxnId="{1E317BA0-B01B-4A0F-84FA-33A455CC2C04}">
      <dgm:prSet/>
      <dgm:spPr/>
      <dgm:t>
        <a:bodyPr/>
        <a:lstStyle/>
        <a:p>
          <a:endParaRPr lang="en-GB"/>
        </a:p>
      </dgm:t>
    </dgm:pt>
    <dgm:pt modelId="{7D96AA80-AAAC-4522-B015-29FD7DDB4E4A}">
      <dgm:prSet phldrT="[Text]"/>
      <dgm:spPr/>
      <dgm:t>
        <a:bodyPr/>
        <a:lstStyle/>
        <a:p>
          <a:r>
            <a:rPr lang="en-GB" dirty="0" smtClean="0"/>
            <a:t>Level of lymph node dissection</a:t>
          </a:r>
          <a:endParaRPr lang="en-GB" dirty="0"/>
        </a:p>
      </dgm:t>
    </dgm:pt>
    <dgm:pt modelId="{E3957459-09ED-4D21-ACB0-1D0CC5A1BDFB}" type="parTrans" cxnId="{E7C8D124-9BE2-404B-BD47-AE0CA99FD1AA}">
      <dgm:prSet/>
      <dgm:spPr/>
      <dgm:t>
        <a:bodyPr/>
        <a:lstStyle/>
        <a:p>
          <a:endParaRPr lang="en-GB"/>
        </a:p>
      </dgm:t>
    </dgm:pt>
    <dgm:pt modelId="{6839E2E4-69B6-455E-8FE8-A8B7C16EE095}" type="sibTrans" cxnId="{E7C8D124-9BE2-404B-BD47-AE0CA99FD1AA}">
      <dgm:prSet/>
      <dgm:spPr/>
      <dgm:t>
        <a:bodyPr/>
        <a:lstStyle/>
        <a:p>
          <a:endParaRPr lang="en-GB"/>
        </a:p>
      </dgm:t>
    </dgm:pt>
    <dgm:pt modelId="{60151AA0-5D45-4FC4-8738-1E8206DD3189}">
      <dgm:prSet phldrT="[Text]"/>
      <dgm:spPr/>
      <dgm:t>
        <a:bodyPr/>
        <a:lstStyle/>
        <a:p>
          <a:r>
            <a:rPr lang="en-GB" dirty="0" smtClean="0"/>
            <a:t>Trained &amp;  Expert in advance  techniques</a:t>
          </a:r>
          <a:endParaRPr lang="en-GB" dirty="0"/>
        </a:p>
      </dgm:t>
    </dgm:pt>
    <dgm:pt modelId="{D8AA3A3E-0806-4105-AC47-7EF5F9CF5D19}" type="parTrans" cxnId="{2205BA4B-2B3B-4DE2-9E1D-DB13CE2C604C}">
      <dgm:prSet/>
      <dgm:spPr/>
      <dgm:t>
        <a:bodyPr/>
        <a:lstStyle/>
        <a:p>
          <a:endParaRPr lang="en-GB"/>
        </a:p>
      </dgm:t>
    </dgm:pt>
    <dgm:pt modelId="{1F150527-4C50-4892-B4EB-8ABD8C6AF8D7}" type="sibTrans" cxnId="{2205BA4B-2B3B-4DE2-9E1D-DB13CE2C604C}">
      <dgm:prSet/>
      <dgm:spPr/>
      <dgm:t>
        <a:bodyPr/>
        <a:lstStyle/>
        <a:p>
          <a:endParaRPr lang="en-GB"/>
        </a:p>
      </dgm:t>
    </dgm:pt>
    <dgm:pt modelId="{83BE0561-01B4-47AC-BEB6-62C6129C4732}">
      <dgm:prSet phldrT="[Text]"/>
      <dgm:spPr/>
      <dgm:t>
        <a:bodyPr/>
        <a:lstStyle/>
        <a:p>
          <a:r>
            <a:rPr lang="en-GB" dirty="0" smtClean="0"/>
            <a:t>Experienced mentor</a:t>
          </a:r>
          <a:endParaRPr lang="en-GB" dirty="0"/>
        </a:p>
      </dgm:t>
    </dgm:pt>
    <dgm:pt modelId="{7751C6D2-4AAB-491C-8A4A-933869B03192}" type="parTrans" cxnId="{FC8CB843-FC20-436B-956C-4C19B6CB02BC}">
      <dgm:prSet/>
      <dgm:spPr/>
      <dgm:t>
        <a:bodyPr/>
        <a:lstStyle/>
        <a:p>
          <a:endParaRPr lang="en-GB"/>
        </a:p>
      </dgm:t>
    </dgm:pt>
    <dgm:pt modelId="{87351130-8082-40BF-9EC5-17BA702F6F4D}" type="sibTrans" cxnId="{FC8CB843-FC20-436B-956C-4C19B6CB02BC}">
      <dgm:prSet/>
      <dgm:spPr/>
      <dgm:t>
        <a:bodyPr/>
        <a:lstStyle/>
        <a:p>
          <a:endParaRPr lang="en-GB"/>
        </a:p>
      </dgm:t>
    </dgm:pt>
    <dgm:pt modelId="{DD5222C4-94F9-412A-B282-ED6AD41D9E8B}">
      <dgm:prSet phldrT="[Text]"/>
      <dgm:spPr/>
      <dgm:t>
        <a:bodyPr/>
        <a:lstStyle/>
        <a:p>
          <a:r>
            <a:rPr lang="en-GB" dirty="0" smtClean="0"/>
            <a:t>Paucity of Long term outcome data</a:t>
          </a:r>
          <a:endParaRPr lang="en-GB" dirty="0"/>
        </a:p>
      </dgm:t>
    </dgm:pt>
    <dgm:pt modelId="{98775C0C-633B-4586-80A3-972729D54A5B}" type="parTrans" cxnId="{F70B2E14-752E-4B89-BF2E-440D24D3FF5E}">
      <dgm:prSet/>
      <dgm:spPr/>
      <dgm:t>
        <a:bodyPr/>
        <a:lstStyle/>
        <a:p>
          <a:endParaRPr lang="en-GB"/>
        </a:p>
      </dgm:t>
    </dgm:pt>
    <dgm:pt modelId="{6DE2D4C6-AB9F-4E57-8EC5-FB2AE5065431}" type="sibTrans" cxnId="{F70B2E14-752E-4B89-BF2E-440D24D3FF5E}">
      <dgm:prSet/>
      <dgm:spPr/>
      <dgm:t>
        <a:bodyPr/>
        <a:lstStyle/>
        <a:p>
          <a:endParaRPr lang="en-GB"/>
        </a:p>
      </dgm:t>
    </dgm:pt>
    <dgm:pt modelId="{0B4B0011-54FA-4D96-8E57-375E5071EB5F}">
      <dgm:prSet phldrT="[Text]"/>
      <dgm:spPr/>
      <dgm:t>
        <a:bodyPr/>
        <a:lstStyle/>
        <a:p>
          <a:endParaRPr lang="en-GB" dirty="0" smtClean="0"/>
        </a:p>
      </dgm:t>
    </dgm:pt>
    <dgm:pt modelId="{02142A3C-9644-4806-B608-3950F9896929}" type="parTrans" cxnId="{4BAB8A74-0815-41C0-B84C-BC2F5E987C3A}">
      <dgm:prSet/>
      <dgm:spPr/>
      <dgm:t>
        <a:bodyPr/>
        <a:lstStyle/>
        <a:p>
          <a:endParaRPr lang="en-GB"/>
        </a:p>
      </dgm:t>
    </dgm:pt>
    <dgm:pt modelId="{B9C17C05-C2F8-4E18-AF62-CFA292E0BC27}" type="sibTrans" cxnId="{4BAB8A74-0815-41C0-B84C-BC2F5E987C3A}">
      <dgm:prSet/>
      <dgm:spPr/>
      <dgm:t>
        <a:bodyPr/>
        <a:lstStyle/>
        <a:p>
          <a:endParaRPr lang="en-GB"/>
        </a:p>
      </dgm:t>
    </dgm:pt>
    <dgm:pt modelId="{BB4B90CA-DB22-4897-8DD6-AACF466B25BC}">
      <dgm:prSet phldrT="[Text]"/>
      <dgm:spPr/>
      <dgm:t>
        <a:bodyPr/>
        <a:lstStyle/>
        <a:p>
          <a:r>
            <a:rPr lang="en-GB" dirty="0" smtClean="0"/>
            <a:t>submit data to the central database for audit</a:t>
          </a:r>
          <a:endParaRPr lang="en-GB" dirty="0"/>
        </a:p>
      </dgm:t>
    </dgm:pt>
    <dgm:pt modelId="{64EEC996-843D-40DF-89B1-E2F250D6906F}" type="parTrans" cxnId="{62697183-A8A4-40ED-A35E-72DC0BB00425}">
      <dgm:prSet/>
      <dgm:spPr/>
      <dgm:t>
        <a:bodyPr/>
        <a:lstStyle/>
        <a:p>
          <a:endParaRPr lang="en-GB"/>
        </a:p>
      </dgm:t>
    </dgm:pt>
    <dgm:pt modelId="{8E5D6B35-4F00-40D1-A0D8-04B8CE1DB980}" type="sibTrans" cxnId="{62697183-A8A4-40ED-A35E-72DC0BB00425}">
      <dgm:prSet/>
      <dgm:spPr/>
      <dgm:t>
        <a:bodyPr/>
        <a:lstStyle/>
        <a:p>
          <a:endParaRPr lang="en-GB"/>
        </a:p>
      </dgm:t>
    </dgm:pt>
    <dgm:pt modelId="{5247D269-4F83-4C1D-A2BD-2613C8B74D4C}">
      <dgm:prSet phldrT="[Text]"/>
      <dgm:spPr/>
      <dgm:t>
        <a:bodyPr/>
        <a:lstStyle/>
        <a:p>
          <a:r>
            <a:rPr lang="en-US" dirty="0" smtClean="0"/>
            <a:t>The National O-G Cancer Audit 2010</a:t>
          </a:r>
          <a:endParaRPr lang="en-GB" dirty="0"/>
        </a:p>
      </dgm:t>
    </dgm:pt>
    <dgm:pt modelId="{72C38785-DBE4-47A7-BEF2-D3CE753562DF}" type="parTrans" cxnId="{EDFD2DFA-39B6-46DD-B358-3F73166C75F7}">
      <dgm:prSet/>
      <dgm:spPr/>
      <dgm:t>
        <a:bodyPr/>
        <a:lstStyle/>
        <a:p>
          <a:endParaRPr lang="en-GB"/>
        </a:p>
      </dgm:t>
    </dgm:pt>
    <dgm:pt modelId="{091A2FD1-EC27-48E8-A679-A7ECF791AAF6}" type="sibTrans" cxnId="{EDFD2DFA-39B6-46DD-B358-3F73166C75F7}">
      <dgm:prSet/>
      <dgm:spPr/>
      <dgm:t>
        <a:bodyPr/>
        <a:lstStyle/>
        <a:p>
          <a:endParaRPr lang="en-GB"/>
        </a:p>
      </dgm:t>
    </dgm:pt>
    <dgm:pt modelId="{0537E00C-7786-4CDE-A1AE-FCAE321B3EC7}">
      <dgm:prSet phldrT="[Text]"/>
      <dgm:spPr/>
      <dgm:t>
        <a:bodyPr/>
        <a:lstStyle/>
        <a:p>
          <a:r>
            <a:rPr lang="en-GB" dirty="0" smtClean="0"/>
            <a:t>Operating Surgeon</a:t>
          </a:r>
          <a:endParaRPr lang="en-GB" dirty="0"/>
        </a:p>
      </dgm:t>
    </dgm:pt>
    <dgm:pt modelId="{5BFFF438-CFB9-45B8-92A9-4FA1179F7964}" type="sibTrans" cxnId="{139F51CF-6D75-400A-8BBA-6F6737985EB6}">
      <dgm:prSet/>
      <dgm:spPr/>
      <dgm:t>
        <a:bodyPr/>
        <a:lstStyle/>
        <a:p>
          <a:endParaRPr lang="en-GB"/>
        </a:p>
      </dgm:t>
    </dgm:pt>
    <dgm:pt modelId="{BB130177-86EF-4470-AA91-BBA4119F264D}" type="parTrans" cxnId="{139F51CF-6D75-400A-8BBA-6F6737985EB6}">
      <dgm:prSet/>
      <dgm:spPr/>
      <dgm:t>
        <a:bodyPr/>
        <a:lstStyle/>
        <a:p>
          <a:endParaRPr lang="en-GB"/>
        </a:p>
      </dgm:t>
    </dgm:pt>
    <dgm:pt modelId="{69E51A48-54EE-404C-BBF4-0567FF668AD9}">
      <dgm:prSet/>
      <dgm:spPr/>
      <dgm:t>
        <a:bodyPr/>
        <a:lstStyle/>
        <a:p>
          <a:r>
            <a:rPr lang="en-GB" dirty="0" smtClean="0"/>
            <a:t>The yield of  LN did </a:t>
          </a:r>
          <a:r>
            <a:rPr lang="en-GB" dirty="0" smtClean="0"/>
            <a:t>not differ </a:t>
          </a:r>
          <a:r>
            <a:rPr lang="en-GB" dirty="0" smtClean="0"/>
            <a:t>significantly</a:t>
          </a:r>
          <a:endParaRPr lang="en-GB" dirty="0"/>
        </a:p>
      </dgm:t>
    </dgm:pt>
    <dgm:pt modelId="{212B630F-1672-42E5-970F-05B3623A4997}" type="parTrans" cxnId="{4DA92380-8665-4974-8CDD-5FCC7D493AA8}">
      <dgm:prSet/>
      <dgm:spPr/>
    </dgm:pt>
    <dgm:pt modelId="{0397F03D-28BD-4A90-A4F6-1EB4E8A47DB7}" type="sibTrans" cxnId="{4DA92380-8665-4974-8CDD-5FCC7D493AA8}">
      <dgm:prSet/>
      <dgm:spPr/>
    </dgm:pt>
    <dgm:pt modelId="{94D492B4-70CD-45A1-9E7D-E255A45832F9}" type="pres">
      <dgm:prSet presAssocID="{DFFABF6E-F7AF-491D-8218-8237141E22C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B2CE1F6-86A0-46DD-8F82-7DC8F72325A5}" type="pres">
      <dgm:prSet presAssocID="{6D35E7AC-92B5-45A7-8CFD-8AD3339A244F}" presName="linNode" presStyleCnt="0"/>
      <dgm:spPr/>
    </dgm:pt>
    <dgm:pt modelId="{ABAFFACE-AED7-4106-96AD-58050F9CE528}" type="pres">
      <dgm:prSet presAssocID="{6D35E7AC-92B5-45A7-8CFD-8AD3339A244F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F5F6EE-9A3A-4D3D-9752-218124E52636}" type="pres">
      <dgm:prSet presAssocID="{6D35E7AC-92B5-45A7-8CFD-8AD3339A244F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0299EB-FD03-4251-A519-69943CCD5FDB}" type="pres">
      <dgm:prSet presAssocID="{4DCDD73A-F552-4EF8-AE92-A0F4DBD43A14}" presName="spacing" presStyleCnt="0"/>
      <dgm:spPr/>
    </dgm:pt>
    <dgm:pt modelId="{AF0795DB-CB24-4528-B509-5F40B24B2A37}" type="pres">
      <dgm:prSet presAssocID="{0AC93F23-4EA6-4E0E-A920-F8266A3A21FB}" presName="linNode" presStyleCnt="0"/>
      <dgm:spPr/>
    </dgm:pt>
    <dgm:pt modelId="{79B9A23B-E646-42FC-AD69-FEE5B93108BA}" type="pres">
      <dgm:prSet presAssocID="{0AC93F23-4EA6-4E0E-A920-F8266A3A21FB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4D40D3-338C-46FD-BEE4-AA0D24B315CC}" type="pres">
      <dgm:prSet presAssocID="{0AC93F23-4EA6-4E0E-A920-F8266A3A21FB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AA2689-B557-4DD6-B3B6-D679E5E3893B}" type="pres">
      <dgm:prSet presAssocID="{8DB693E7-5683-4A51-9E31-72F1759BCEFF}" presName="spacing" presStyleCnt="0"/>
      <dgm:spPr/>
    </dgm:pt>
    <dgm:pt modelId="{63784D63-1638-4C3B-8A01-6989F17BA868}" type="pres">
      <dgm:prSet presAssocID="{0537E00C-7786-4CDE-A1AE-FCAE321B3EC7}" presName="linNode" presStyleCnt="0"/>
      <dgm:spPr/>
    </dgm:pt>
    <dgm:pt modelId="{D7E862D1-218C-42A7-8B9A-836F7898733C}" type="pres">
      <dgm:prSet presAssocID="{0537E00C-7786-4CDE-A1AE-FCAE321B3EC7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580CC1-2FF3-4205-BF10-4F101FC7FE91}" type="pres">
      <dgm:prSet presAssocID="{0537E00C-7786-4CDE-A1AE-FCAE321B3EC7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805D61-FAA9-40E2-851B-D93B62185D92}" type="pres">
      <dgm:prSet presAssocID="{5BFFF438-CFB9-45B8-92A9-4FA1179F7964}" presName="spacing" presStyleCnt="0"/>
      <dgm:spPr/>
    </dgm:pt>
    <dgm:pt modelId="{EA83F7C0-1E7C-4209-9DF4-7F064915111F}" type="pres">
      <dgm:prSet presAssocID="{5247D269-4F83-4C1D-A2BD-2613C8B74D4C}" presName="linNode" presStyleCnt="0"/>
      <dgm:spPr/>
    </dgm:pt>
    <dgm:pt modelId="{951E263D-01F6-4706-BFDF-B861BD3FE4DE}" type="pres">
      <dgm:prSet presAssocID="{5247D269-4F83-4C1D-A2BD-2613C8B74D4C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C58FF8-0C27-431D-876F-EA71E0E40377}" type="pres">
      <dgm:prSet presAssocID="{5247D269-4F83-4C1D-A2BD-2613C8B74D4C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39F51CF-6D75-400A-8BBA-6F6737985EB6}" srcId="{DFFABF6E-F7AF-491D-8218-8237141E22CF}" destId="{0537E00C-7786-4CDE-A1AE-FCAE321B3EC7}" srcOrd="2" destOrd="0" parTransId="{BB130177-86EF-4470-AA91-BBA4119F264D}" sibTransId="{5BFFF438-CFB9-45B8-92A9-4FA1179F7964}"/>
    <dgm:cxn modelId="{2ADBAA2B-F48E-4748-BF5C-C7D4CFDCC147}" type="presOf" srcId="{0537E00C-7786-4CDE-A1AE-FCAE321B3EC7}" destId="{D7E862D1-218C-42A7-8B9A-836F7898733C}" srcOrd="0" destOrd="0" presId="urn:microsoft.com/office/officeart/2005/8/layout/vList6"/>
    <dgm:cxn modelId="{62697183-A8A4-40ED-A35E-72DC0BB00425}" srcId="{0537E00C-7786-4CDE-A1AE-FCAE321B3EC7}" destId="{BB4B90CA-DB22-4897-8DD6-AACF466B25BC}" srcOrd="2" destOrd="0" parTransId="{64EEC996-843D-40DF-89B1-E2F250D6906F}" sibTransId="{8E5D6B35-4F00-40D1-A0D8-04B8CE1DB980}"/>
    <dgm:cxn modelId="{1E317BA0-B01B-4A0F-84FA-33A455CC2C04}" srcId="{DFFABF6E-F7AF-491D-8218-8237141E22CF}" destId="{0AC93F23-4EA6-4E0E-A920-F8266A3A21FB}" srcOrd="1" destOrd="0" parTransId="{3D734F04-FAB9-4952-88C2-9EF7D647E07F}" sibTransId="{8DB693E7-5683-4A51-9E31-72F1759BCEFF}"/>
    <dgm:cxn modelId="{9800FDFC-DAE0-4A43-9CB6-B9150EC98B4B}" type="presOf" srcId="{DD5222C4-94F9-412A-B282-ED6AD41D9E8B}" destId="{1E4D40D3-338C-46FD-BEE4-AA0D24B315CC}" srcOrd="0" destOrd="1" presId="urn:microsoft.com/office/officeart/2005/8/layout/vList6"/>
    <dgm:cxn modelId="{2476ADD3-31FE-4490-835C-0417BB113453}" type="presOf" srcId="{7D96AA80-AAAC-4522-B015-29FD7DDB4E4A}" destId="{1E4D40D3-338C-46FD-BEE4-AA0D24B315CC}" srcOrd="0" destOrd="0" presId="urn:microsoft.com/office/officeart/2005/8/layout/vList6"/>
    <dgm:cxn modelId="{2367892A-3726-46CD-9EA9-1B2402AE0F5E}" type="presOf" srcId="{0B4B0011-54FA-4D96-8E57-375E5071EB5F}" destId="{1E4D40D3-338C-46FD-BEE4-AA0D24B315CC}" srcOrd="0" destOrd="2" presId="urn:microsoft.com/office/officeart/2005/8/layout/vList6"/>
    <dgm:cxn modelId="{FC8CB843-FC20-436B-956C-4C19B6CB02BC}" srcId="{0537E00C-7786-4CDE-A1AE-FCAE321B3EC7}" destId="{83BE0561-01B4-47AC-BEB6-62C6129C4732}" srcOrd="1" destOrd="0" parTransId="{7751C6D2-4AAB-491C-8A4A-933869B03192}" sibTransId="{87351130-8082-40BF-9EC5-17BA702F6F4D}"/>
    <dgm:cxn modelId="{2D1F0313-6F11-4255-98CC-11BED848BF61}" srcId="{DFFABF6E-F7AF-491D-8218-8237141E22CF}" destId="{6D35E7AC-92B5-45A7-8CFD-8AD3339A244F}" srcOrd="0" destOrd="0" parTransId="{E6EA5356-E23E-464C-95D2-8A7845B0F4CA}" sibTransId="{4DCDD73A-F552-4EF8-AE92-A0F4DBD43A14}"/>
    <dgm:cxn modelId="{C86E67A0-1ACA-4C00-A7DE-CD5096E32E9B}" type="presOf" srcId="{BB4B90CA-DB22-4897-8DD6-AACF466B25BC}" destId="{C3580CC1-2FF3-4205-BF10-4F101FC7FE91}" srcOrd="0" destOrd="2" presId="urn:microsoft.com/office/officeart/2005/8/layout/vList6"/>
    <dgm:cxn modelId="{C0F2F5E2-8465-494E-926B-47EB769C7656}" type="presOf" srcId="{6D35E7AC-92B5-45A7-8CFD-8AD3339A244F}" destId="{ABAFFACE-AED7-4106-96AD-58050F9CE528}" srcOrd="0" destOrd="0" presId="urn:microsoft.com/office/officeart/2005/8/layout/vList6"/>
    <dgm:cxn modelId="{2114D14F-B6F5-4511-8BF4-494F03F26888}" type="presOf" srcId="{60151AA0-5D45-4FC4-8738-1E8206DD3189}" destId="{C3580CC1-2FF3-4205-BF10-4F101FC7FE91}" srcOrd="0" destOrd="0" presId="urn:microsoft.com/office/officeart/2005/8/layout/vList6"/>
    <dgm:cxn modelId="{EDFD2DFA-39B6-46DD-B358-3F73166C75F7}" srcId="{DFFABF6E-F7AF-491D-8218-8237141E22CF}" destId="{5247D269-4F83-4C1D-A2BD-2613C8B74D4C}" srcOrd="3" destOrd="0" parTransId="{72C38785-DBE4-47A7-BEF2-D3CE753562DF}" sibTransId="{091A2FD1-EC27-48E8-A679-A7ECF791AAF6}"/>
    <dgm:cxn modelId="{2205BA4B-2B3B-4DE2-9E1D-DB13CE2C604C}" srcId="{0537E00C-7786-4CDE-A1AE-FCAE321B3EC7}" destId="{60151AA0-5D45-4FC4-8738-1E8206DD3189}" srcOrd="0" destOrd="0" parTransId="{D8AA3A3E-0806-4105-AC47-7EF5F9CF5D19}" sibTransId="{1F150527-4C50-4892-B4EB-8ABD8C6AF8D7}"/>
    <dgm:cxn modelId="{78FDDF0F-A198-42EB-88FB-D7FD5166268A}" srcId="{6FD679E5-1F10-4D40-AB86-48B008749FF8}" destId="{21CAEC50-648A-49D5-9D69-D5B9138FA4F5}" srcOrd="0" destOrd="0" parTransId="{1D5E29CB-954C-49E2-A7B4-903C6DA74F70}" sibTransId="{9AEB68AC-3871-482E-B1DA-22EED22BE1E1}"/>
    <dgm:cxn modelId="{97BF790F-7B2D-446E-836A-4B7E1B0E517D}" type="presOf" srcId="{0AC93F23-4EA6-4E0E-A920-F8266A3A21FB}" destId="{79B9A23B-E646-42FC-AD69-FEE5B93108BA}" srcOrd="0" destOrd="0" presId="urn:microsoft.com/office/officeart/2005/8/layout/vList6"/>
    <dgm:cxn modelId="{B55CF030-FAA2-40DC-8DE6-3D93F60C4354}" type="presOf" srcId="{6FD679E5-1F10-4D40-AB86-48B008749FF8}" destId="{32F5F6EE-9A3A-4D3D-9752-218124E52636}" srcOrd="0" destOrd="0" presId="urn:microsoft.com/office/officeart/2005/8/layout/vList6"/>
    <dgm:cxn modelId="{09980BC6-5753-4C11-940F-D2EE2140150A}" type="presOf" srcId="{69E51A48-54EE-404C-BBF4-0567FF668AD9}" destId="{4BC58FF8-0C27-431D-876F-EA71E0E40377}" srcOrd="0" destOrd="0" presId="urn:microsoft.com/office/officeart/2005/8/layout/vList6"/>
    <dgm:cxn modelId="{12B271A5-A86B-42DE-9B78-5DA922AD7112}" type="presOf" srcId="{83BE0561-01B4-47AC-BEB6-62C6129C4732}" destId="{C3580CC1-2FF3-4205-BF10-4F101FC7FE91}" srcOrd="0" destOrd="1" presId="urn:microsoft.com/office/officeart/2005/8/layout/vList6"/>
    <dgm:cxn modelId="{BB65880C-774E-48CA-9EF9-87B8C8BC5D2F}" type="presOf" srcId="{DFFABF6E-F7AF-491D-8218-8237141E22CF}" destId="{94D492B4-70CD-45A1-9E7D-E255A45832F9}" srcOrd="0" destOrd="0" presId="urn:microsoft.com/office/officeart/2005/8/layout/vList6"/>
    <dgm:cxn modelId="{E7C8D124-9BE2-404B-BD47-AE0CA99FD1AA}" srcId="{0AC93F23-4EA6-4E0E-A920-F8266A3A21FB}" destId="{7D96AA80-AAAC-4522-B015-29FD7DDB4E4A}" srcOrd="0" destOrd="0" parTransId="{E3957459-09ED-4D21-ACB0-1D0CC5A1BDFB}" sibTransId="{6839E2E4-69B6-455E-8FE8-A8B7C16EE095}"/>
    <dgm:cxn modelId="{4BAB8A74-0815-41C0-B84C-BC2F5E987C3A}" srcId="{0AC93F23-4EA6-4E0E-A920-F8266A3A21FB}" destId="{0B4B0011-54FA-4D96-8E57-375E5071EB5F}" srcOrd="2" destOrd="0" parTransId="{02142A3C-9644-4806-B608-3950F9896929}" sibTransId="{B9C17C05-C2F8-4E18-AF62-CFA292E0BC27}"/>
    <dgm:cxn modelId="{983D3804-3534-4CE0-9456-399443CF02C6}" srcId="{6D35E7AC-92B5-45A7-8CFD-8AD3339A244F}" destId="{6FD679E5-1F10-4D40-AB86-48B008749FF8}" srcOrd="0" destOrd="0" parTransId="{66FC59FA-CAB2-4902-98F6-1CB1A41BF3CF}" sibTransId="{E86686ED-1421-4933-87C3-FC5149F655D8}"/>
    <dgm:cxn modelId="{CB73D3C2-0592-401F-B173-26B44967D910}" type="presOf" srcId="{5247D269-4F83-4C1D-A2BD-2613C8B74D4C}" destId="{951E263D-01F6-4706-BFDF-B861BD3FE4DE}" srcOrd="0" destOrd="0" presId="urn:microsoft.com/office/officeart/2005/8/layout/vList6"/>
    <dgm:cxn modelId="{4867C1E2-7973-4315-993C-EBFF9BE3B8B3}" type="presOf" srcId="{21CAEC50-648A-49D5-9D69-D5B9138FA4F5}" destId="{32F5F6EE-9A3A-4D3D-9752-218124E52636}" srcOrd="0" destOrd="1" presId="urn:microsoft.com/office/officeart/2005/8/layout/vList6"/>
    <dgm:cxn modelId="{4DA92380-8665-4974-8CDD-5FCC7D493AA8}" srcId="{5247D269-4F83-4C1D-A2BD-2613C8B74D4C}" destId="{69E51A48-54EE-404C-BBF4-0567FF668AD9}" srcOrd="0" destOrd="0" parTransId="{212B630F-1672-42E5-970F-05B3623A4997}" sibTransId="{0397F03D-28BD-4A90-A4F6-1EB4E8A47DB7}"/>
    <dgm:cxn modelId="{F70B2E14-752E-4B89-BF2E-440D24D3FF5E}" srcId="{0AC93F23-4EA6-4E0E-A920-F8266A3A21FB}" destId="{DD5222C4-94F9-412A-B282-ED6AD41D9E8B}" srcOrd="1" destOrd="0" parTransId="{98775C0C-633B-4586-80A3-972729D54A5B}" sibTransId="{6DE2D4C6-AB9F-4E57-8EC5-FB2AE5065431}"/>
    <dgm:cxn modelId="{317D84CB-5D40-44DA-870C-DB09BF8B35A8}" type="presParOf" srcId="{94D492B4-70CD-45A1-9E7D-E255A45832F9}" destId="{FB2CE1F6-86A0-46DD-8F82-7DC8F72325A5}" srcOrd="0" destOrd="0" presId="urn:microsoft.com/office/officeart/2005/8/layout/vList6"/>
    <dgm:cxn modelId="{547B8BDD-A057-4305-9029-5D70B827221C}" type="presParOf" srcId="{FB2CE1F6-86A0-46DD-8F82-7DC8F72325A5}" destId="{ABAFFACE-AED7-4106-96AD-58050F9CE528}" srcOrd="0" destOrd="0" presId="urn:microsoft.com/office/officeart/2005/8/layout/vList6"/>
    <dgm:cxn modelId="{3B7F309E-05AE-4352-A9BF-8BA3505B3049}" type="presParOf" srcId="{FB2CE1F6-86A0-46DD-8F82-7DC8F72325A5}" destId="{32F5F6EE-9A3A-4D3D-9752-218124E52636}" srcOrd="1" destOrd="0" presId="urn:microsoft.com/office/officeart/2005/8/layout/vList6"/>
    <dgm:cxn modelId="{E53E854F-D747-4707-9BA9-E956B97D2BD0}" type="presParOf" srcId="{94D492B4-70CD-45A1-9E7D-E255A45832F9}" destId="{BE0299EB-FD03-4251-A519-69943CCD5FDB}" srcOrd="1" destOrd="0" presId="urn:microsoft.com/office/officeart/2005/8/layout/vList6"/>
    <dgm:cxn modelId="{95BD95B4-A797-4261-9170-EC3EF6D32543}" type="presParOf" srcId="{94D492B4-70CD-45A1-9E7D-E255A45832F9}" destId="{AF0795DB-CB24-4528-B509-5F40B24B2A37}" srcOrd="2" destOrd="0" presId="urn:microsoft.com/office/officeart/2005/8/layout/vList6"/>
    <dgm:cxn modelId="{E3A3CA06-67B1-4004-B36D-E09BDF1E842C}" type="presParOf" srcId="{AF0795DB-CB24-4528-B509-5F40B24B2A37}" destId="{79B9A23B-E646-42FC-AD69-FEE5B93108BA}" srcOrd="0" destOrd="0" presId="urn:microsoft.com/office/officeart/2005/8/layout/vList6"/>
    <dgm:cxn modelId="{79DFD866-7AD5-4EFB-922E-42E09707B1C1}" type="presParOf" srcId="{AF0795DB-CB24-4528-B509-5F40B24B2A37}" destId="{1E4D40D3-338C-46FD-BEE4-AA0D24B315CC}" srcOrd="1" destOrd="0" presId="urn:microsoft.com/office/officeart/2005/8/layout/vList6"/>
    <dgm:cxn modelId="{1546C4EC-EE3C-4352-952B-EFC1FDB93C38}" type="presParOf" srcId="{94D492B4-70CD-45A1-9E7D-E255A45832F9}" destId="{BDAA2689-B557-4DD6-B3B6-D679E5E3893B}" srcOrd="3" destOrd="0" presId="urn:microsoft.com/office/officeart/2005/8/layout/vList6"/>
    <dgm:cxn modelId="{DFD2552A-94AF-4A77-A94F-8C2AE8B9F736}" type="presParOf" srcId="{94D492B4-70CD-45A1-9E7D-E255A45832F9}" destId="{63784D63-1638-4C3B-8A01-6989F17BA868}" srcOrd="4" destOrd="0" presId="urn:microsoft.com/office/officeart/2005/8/layout/vList6"/>
    <dgm:cxn modelId="{059D54C2-3AB8-4B8F-B233-D72B8CBC7954}" type="presParOf" srcId="{63784D63-1638-4C3B-8A01-6989F17BA868}" destId="{D7E862D1-218C-42A7-8B9A-836F7898733C}" srcOrd="0" destOrd="0" presId="urn:microsoft.com/office/officeart/2005/8/layout/vList6"/>
    <dgm:cxn modelId="{3D0CDCE3-48C3-432B-91E7-C5C900448BDF}" type="presParOf" srcId="{63784D63-1638-4C3B-8A01-6989F17BA868}" destId="{C3580CC1-2FF3-4205-BF10-4F101FC7FE91}" srcOrd="1" destOrd="0" presId="urn:microsoft.com/office/officeart/2005/8/layout/vList6"/>
    <dgm:cxn modelId="{80675F24-E18F-4167-97AB-E55BCCE86F11}" type="presParOf" srcId="{94D492B4-70CD-45A1-9E7D-E255A45832F9}" destId="{60805D61-FAA9-40E2-851B-D93B62185D92}" srcOrd="5" destOrd="0" presId="urn:microsoft.com/office/officeart/2005/8/layout/vList6"/>
    <dgm:cxn modelId="{93E9FD3B-C268-4F3C-9430-468770EF03DF}" type="presParOf" srcId="{94D492B4-70CD-45A1-9E7D-E255A45832F9}" destId="{EA83F7C0-1E7C-4209-9DF4-7F064915111F}" srcOrd="6" destOrd="0" presId="urn:microsoft.com/office/officeart/2005/8/layout/vList6"/>
    <dgm:cxn modelId="{174F1C08-B0B1-4C62-9510-07041B9EFFB2}" type="presParOf" srcId="{EA83F7C0-1E7C-4209-9DF4-7F064915111F}" destId="{951E263D-01F6-4706-BFDF-B861BD3FE4DE}" srcOrd="0" destOrd="0" presId="urn:microsoft.com/office/officeart/2005/8/layout/vList6"/>
    <dgm:cxn modelId="{0029F4ED-DDB0-496F-9B47-50CBC69300F4}" type="presParOf" srcId="{EA83F7C0-1E7C-4209-9DF4-7F064915111F}" destId="{4BC58FF8-0C27-431D-876F-EA71E0E4037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5F11F8-3786-4C49-AF4B-0FC5E17E8768}">
      <dsp:nvSpPr>
        <dsp:cNvPr id="0" name=""/>
        <dsp:cNvSpPr/>
      </dsp:nvSpPr>
      <dsp:spPr>
        <a:xfrm>
          <a:off x="0" y="3337622"/>
          <a:ext cx="4038600" cy="1095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NICE  2006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lap resection as an alternative to open surgery</a:t>
          </a:r>
          <a:endParaRPr lang="en-GB" sz="1400" kern="1200" dirty="0"/>
        </a:p>
      </dsp:txBody>
      <dsp:txXfrm>
        <a:off x="0" y="3337622"/>
        <a:ext cx="4038600" cy="591560"/>
      </dsp:txXfrm>
    </dsp:sp>
    <dsp:sp modelId="{A0EBAA7E-D4FA-430E-BD14-BDA96C4EE097}">
      <dsp:nvSpPr>
        <dsp:cNvPr id="0" name=""/>
        <dsp:cNvSpPr/>
      </dsp:nvSpPr>
      <dsp:spPr>
        <a:xfrm>
          <a:off x="589" y="3907272"/>
          <a:ext cx="1338969" cy="5039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2007</a:t>
          </a:r>
          <a:endParaRPr lang="en-GB" sz="1200" kern="1200" dirty="0"/>
        </a:p>
      </dsp:txBody>
      <dsp:txXfrm>
        <a:off x="589" y="3907272"/>
        <a:ext cx="1338969" cy="503921"/>
      </dsp:txXfrm>
    </dsp:sp>
    <dsp:sp modelId="{E41FA75E-E224-43E0-A168-9F1125FA0476}">
      <dsp:nvSpPr>
        <dsp:cNvPr id="0" name=""/>
        <dsp:cNvSpPr/>
      </dsp:nvSpPr>
      <dsp:spPr>
        <a:xfrm>
          <a:off x="1339558" y="3907272"/>
          <a:ext cx="1338969" cy="5039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The National Training Programme</a:t>
          </a:r>
        </a:p>
      </dsp:txBody>
      <dsp:txXfrm>
        <a:off x="1339558" y="3907272"/>
        <a:ext cx="1338969" cy="503921"/>
      </dsp:txXfrm>
    </dsp:sp>
    <dsp:sp modelId="{1CD67FDA-2F3F-4508-8B17-BF4472DA25BE}">
      <dsp:nvSpPr>
        <dsp:cNvPr id="0" name=""/>
        <dsp:cNvSpPr/>
      </dsp:nvSpPr>
      <dsp:spPr>
        <a:xfrm>
          <a:off x="2674645" y="3929966"/>
          <a:ext cx="1359482" cy="5039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Training centres in 16 hospitals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/>
        </a:p>
      </dsp:txBody>
      <dsp:txXfrm>
        <a:off x="2674645" y="3929966"/>
        <a:ext cx="1359482" cy="503921"/>
      </dsp:txXfrm>
    </dsp:sp>
    <dsp:sp modelId="{F32B5022-1D0E-408E-ADB8-C36ED98A91FF}">
      <dsp:nvSpPr>
        <dsp:cNvPr id="0" name=""/>
        <dsp:cNvSpPr/>
      </dsp:nvSpPr>
      <dsp:spPr>
        <a:xfrm rot="10800000">
          <a:off x="0" y="1669202"/>
          <a:ext cx="4038600" cy="16848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NICE 2000: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 “Lap colectomy should only  be a part of  RCT</a:t>
          </a:r>
          <a:endParaRPr lang="en-GB" sz="1400" kern="1200" dirty="0"/>
        </a:p>
      </dsp:txBody>
      <dsp:txXfrm>
        <a:off x="0" y="1669202"/>
        <a:ext cx="4038600" cy="591382"/>
      </dsp:txXfrm>
    </dsp:sp>
    <dsp:sp modelId="{50F847C0-82CC-4659-9661-D9691F35BA8B}">
      <dsp:nvSpPr>
        <dsp:cNvPr id="0" name=""/>
        <dsp:cNvSpPr/>
      </dsp:nvSpPr>
      <dsp:spPr>
        <a:xfrm>
          <a:off x="0" y="2260585"/>
          <a:ext cx="2019300" cy="5037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19 RCT</a:t>
          </a:r>
          <a:endParaRPr lang="en-GB" sz="1200" kern="1200" dirty="0"/>
        </a:p>
      </dsp:txBody>
      <dsp:txXfrm>
        <a:off x="0" y="2260585"/>
        <a:ext cx="2019300" cy="503770"/>
      </dsp:txXfrm>
    </dsp:sp>
    <dsp:sp modelId="{E45D189A-E789-4966-9725-F4E62E50D6B8}">
      <dsp:nvSpPr>
        <dsp:cNvPr id="0" name=""/>
        <dsp:cNvSpPr/>
      </dsp:nvSpPr>
      <dsp:spPr>
        <a:xfrm>
          <a:off x="2019300" y="2260585"/>
          <a:ext cx="2019300" cy="5037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A meta-analysis (n = 1536) from four RCTs.</a:t>
          </a:r>
          <a:endParaRPr lang="en-GB" sz="1200" kern="1200" dirty="0"/>
        </a:p>
      </dsp:txBody>
      <dsp:txXfrm>
        <a:off x="2019300" y="2260585"/>
        <a:ext cx="2019300" cy="503770"/>
      </dsp:txXfrm>
    </dsp:sp>
    <dsp:sp modelId="{29914F7E-FA2A-4CB7-B2E4-131C81F1DCC9}">
      <dsp:nvSpPr>
        <dsp:cNvPr id="0" name=""/>
        <dsp:cNvSpPr/>
      </dsp:nvSpPr>
      <dsp:spPr>
        <a:xfrm rot="10800000">
          <a:off x="0" y="783"/>
          <a:ext cx="4038600" cy="16848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first lap Colectomy- 1990</a:t>
          </a:r>
          <a:endParaRPr lang="en-GB" sz="1600" kern="1200" dirty="0"/>
        </a:p>
      </dsp:txBody>
      <dsp:txXfrm>
        <a:off x="0" y="783"/>
        <a:ext cx="4038600" cy="591382"/>
      </dsp:txXfrm>
    </dsp:sp>
    <dsp:sp modelId="{A6981DFB-FE68-4476-A0C3-50CBAB4B9DB6}">
      <dsp:nvSpPr>
        <dsp:cNvPr id="0" name=""/>
        <dsp:cNvSpPr/>
      </dsp:nvSpPr>
      <dsp:spPr>
        <a:xfrm>
          <a:off x="0" y="592166"/>
          <a:ext cx="4038600" cy="5037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Multiple trials to prove safety.</a:t>
          </a:r>
          <a:endParaRPr lang="en-GB" sz="14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/>
        </a:p>
      </dsp:txBody>
      <dsp:txXfrm>
        <a:off x="0" y="592166"/>
        <a:ext cx="4038600" cy="5037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C941DD-B889-4EC9-8664-0FA673D1F297}">
      <dsp:nvSpPr>
        <dsp:cNvPr id="0" name=""/>
        <dsp:cNvSpPr/>
      </dsp:nvSpPr>
      <dsp:spPr>
        <a:xfrm>
          <a:off x="0" y="3337622"/>
          <a:ext cx="4038600" cy="1095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NICE 2008 : Evidence on the safety and efficacy of lap gastrectomy appears adequate to support .</a:t>
          </a:r>
          <a:endParaRPr lang="en-GB" sz="1400" kern="1200" dirty="0"/>
        </a:p>
      </dsp:txBody>
      <dsp:txXfrm>
        <a:off x="0" y="3337622"/>
        <a:ext cx="4038600" cy="591560"/>
      </dsp:txXfrm>
    </dsp:sp>
    <dsp:sp modelId="{32F78C5C-7C2A-46F7-8563-4E3A937F63FF}">
      <dsp:nvSpPr>
        <dsp:cNvPr id="0" name=""/>
        <dsp:cNvSpPr/>
      </dsp:nvSpPr>
      <dsp:spPr>
        <a:xfrm>
          <a:off x="0" y="3907272"/>
          <a:ext cx="2019300" cy="5039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Further publication on long term outcome &amp; Survival</a:t>
          </a:r>
        </a:p>
      </dsp:txBody>
      <dsp:txXfrm>
        <a:off x="0" y="3907272"/>
        <a:ext cx="2019300" cy="503921"/>
      </dsp:txXfrm>
    </dsp:sp>
    <dsp:sp modelId="{94DFEFF2-D55E-4D97-951C-B1E04E27B8E2}">
      <dsp:nvSpPr>
        <dsp:cNvPr id="0" name=""/>
        <dsp:cNvSpPr/>
      </dsp:nvSpPr>
      <dsp:spPr>
        <a:xfrm>
          <a:off x="2019300" y="3907272"/>
          <a:ext cx="2019300" cy="5039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Surgeons  to submit data in database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/>
        </a:p>
      </dsp:txBody>
      <dsp:txXfrm>
        <a:off x="2019300" y="3907272"/>
        <a:ext cx="2019300" cy="503921"/>
      </dsp:txXfrm>
    </dsp:sp>
    <dsp:sp modelId="{B69645FB-6D45-4477-B7FA-ED32C57308E0}">
      <dsp:nvSpPr>
        <dsp:cNvPr id="0" name=""/>
        <dsp:cNvSpPr/>
      </dsp:nvSpPr>
      <dsp:spPr>
        <a:xfrm rot="10800000">
          <a:off x="0" y="1669202"/>
          <a:ext cx="4038600" cy="16848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Most of the evidence from Asia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One in Europe (N= 30 lap) Huscher et al in 2005 </a:t>
          </a:r>
          <a:endParaRPr lang="en-GB" sz="1400" kern="1200" dirty="0"/>
        </a:p>
      </dsp:txBody>
      <dsp:txXfrm>
        <a:off x="0" y="1669202"/>
        <a:ext cx="4038600" cy="591382"/>
      </dsp:txXfrm>
    </dsp:sp>
    <dsp:sp modelId="{AFBC9A21-E4B5-439E-A6F6-FD0EB8AA2A92}">
      <dsp:nvSpPr>
        <dsp:cNvPr id="0" name=""/>
        <dsp:cNvSpPr/>
      </dsp:nvSpPr>
      <dsp:spPr>
        <a:xfrm>
          <a:off x="0" y="2260585"/>
          <a:ext cx="2019300" cy="5037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One meta analysis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(</a:t>
          </a:r>
          <a:r>
            <a:rPr lang="pt-BR" sz="1200" kern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4 RCTs 12 NRCT’s)</a:t>
          </a:r>
          <a:endParaRPr lang="en-GB" sz="1200" kern="1200" dirty="0"/>
        </a:p>
      </dsp:txBody>
      <dsp:txXfrm>
        <a:off x="0" y="2260585"/>
        <a:ext cx="2019300" cy="503770"/>
      </dsp:txXfrm>
    </dsp:sp>
    <dsp:sp modelId="{2A01B8DB-B126-450D-8CA3-B074BBFB68D3}">
      <dsp:nvSpPr>
        <dsp:cNvPr id="0" name=""/>
        <dsp:cNvSpPr/>
      </dsp:nvSpPr>
      <dsp:spPr>
        <a:xfrm>
          <a:off x="2019300" y="2260585"/>
          <a:ext cx="2019300" cy="5037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 smtClean="0">
            <a:solidFill>
              <a:schemeClr val="dk1">
                <a:hueOff val="0"/>
                <a:satOff val="0"/>
                <a:lumOff val="0"/>
                <a:alphaOff val="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Two NRCTs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rPr>
            <a:t> Four case series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/>
        </a:p>
      </dsp:txBody>
      <dsp:txXfrm>
        <a:off x="2019300" y="2260585"/>
        <a:ext cx="2019300" cy="503770"/>
      </dsp:txXfrm>
    </dsp:sp>
    <dsp:sp modelId="{74B2EF31-9725-4FB4-A001-E96F8CCADABC}">
      <dsp:nvSpPr>
        <dsp:cNvPr id="0" name=""/>
        <dsp:cNvSpPr/>
      </dsp:nvSpPr>
      <dsp:spPr>
        <a:xfrm rot="10800000">
          <a:off x="0" y="0"/>
          <a:ext cx="4038600" cy="16848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first lap Gastrectomy 1991</a:t>
          </a:r>
          <a:r>
            <a:rPr lang="en-GB" sz="1200" kern="1200" dirty="0" smtClean="0"/>
            <a:t>.</a:t>
          </a:r>
        </a:p>
      </dsp:txBody>
      <dsp:txXfrm>
        <a:off x="0" y="0"/>
        <a:ext cx="4038600" cy="591382"/>
      </dsp:txXfrm>
    </dsp:sp>
    <dsp:sp modelId="{ED87D199-FEB3-4F37-9E73-4CFCCED5F081}">
      <dsp:nvSpPr>
        <dsp:cNvPr id="0" name=""/>
        <dsp:cNvSpPr/>
      </dsp:nvSpPr>
      <dsp:spPr>
        <a:xfrm>
          <a:off x="0" y="592166"/>
          <a:ext cx="4038600" cy="5037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Azagra et al (first European) 1993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/>
        </a:p>
      </dsp:txBody>
      <dsp:txXfrm>
        <a:off x="0" y="592166"/>
        <a:ext cx="4038600" cy="5037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152CA9-4379-4B1D-9D74-0FC39A9156F5}">
      <dsp:nvSpPr>
        <dsp:cNvPr id="0" name=""/>
        <dsp:cNvSpPr/>
      </dsp:nvSpPr>
      <dsp:spPr>
        <a:xfrm>
          <a:off x="0" y="3304161"/>
          <a:ext cx="8229600" cy="1084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221 trainees and trainers involved with the programme</a:t>
          </a:r>
          <a:endParaRPr lang="en-GB" sz="2000" kern="1200" dirty="0"/>
        </a:p>
      </dsp:txBody>
      <dsp:txXfrm>
        <a:off x="0" y="3304161"/>
        <a:ext cx="8229600" cy="585629"/>
      </dsp:txXfrm>
    </dsp:sp>
    <dsp:sp modelId="{13DBEF1F-B313-416E-941A-04D114DC1D0E}">
      <dsp:nvSpPr>
        <dsp:cNvPr id="0" name=""/>
        <dsp:cNvSpPr/>
      </dsp:nvSpPr>
      <dsp:spPr>
        <a:xfrm>
          <a:off x="0" y="3868101"/>
          <a:ext cx="8229600" cy="4988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Goal to train 250 consultants within 5 years</a:t>
          </a:r>
          <a:endParaRPr lang="en-GB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/>
        </a:p>
      </dsp:txBody>
      <dsp:txXfrm>
        <a:off x="0" y="3868101"/>
        <a:ext cx="8229600" cy="498869"/>
      </dsp:txXfrm>
    </dsp:sp>
    <dsp:sp modelId="{68797D23-4B05-4A64-96C8-0C5644D0FF8F}">
      <dsp:nvSpPr>
        <dsp:cNvPr id="0" name=""/>
        <dsp:cNvSpPr/>
      </dsp:nvSpPr>
      <dsp:spPr>
        <a:xfrm rot="10800000">
          <a:off x="0" y="1652468"/>
          <a:ext cx="8229600" cy="166796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25% (5,600) of patients would be suitable for LCS</a:t>
          </a:r>
          <a:endParaRPr lang="en-GB" sz="2000" kern="1200" dirty="0"/>
        </a:p>
      </dsp:txBody>
      <dsp:txXfrm>
        <a:off x="0" y="1652468"/>
        <a:ext cx="8229600" cy="585454"/>
      </dsp:txXfrm>
    </dsp:sp>
    <dsp:sp modelId="{4EC44DE2-39B7-4059-84DE-40B41CE31EE2}">
      <dsp:nvSpPr>
        <dsp:cNvPr id="0" name=""/>
        <dsp:cNvSpPr/>
      </dsp:nvSpPr>
      <dsp:spPr>
        <a:xfrm>
          <a:off x="0" y="2237922"/>
          <a:ext cx="8229600" cy="498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Over 460 surgeons needed to support</a:t>
          </a:r>
          <a:endParaRPr lang="en-GB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/>
        </a:p>
      </dsp:txBody>
      <dsp:txXfrm>
        <a:off x="0" y="2237922"/>
        <a:ext cx="8229600" cy="498720"/>
      </dsp:txXfrm>
    </dsp:sp>
    <dsp:sp modelId="{09131AE8-9BAB-43DF-BB01-789E240725E1}">
      <dsp:nvSpPr>
        <dsp:cNvPr id="0" name=""/>
        <dsp:cNvSpPr/>
      </dsp:nvSpPr>
      <dsp:spPr>
        <a:xfrm rot="10800000">
          <a:off x="0" y="775"/>
          <a:ext cx="8229600" cy="166796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2006 to 2010</a:t>
          </a:r>
          <a:endParaRPr lang="en-GB" sz="2000" kern="1200" dirty="0"/>
        </a:p>
      </dsp:txBody>
      <dsp:txXfrm>
        <a:off x="0" y="775"/>
        <a:ext cx="8229600" cy="585454"/>
      </dsp:txXfrm>
    </dsp:sp>
    <dsp:sp modelId="{B082E358-37B8-431F-A416-4817760AAAB2}">
      <dsp:nvSpPr>
        <dsp:cNvPr id="0" name=""/>
        <dsp:cNvSpPr/>
      </dsp:nvSpPr>
      <dsp:spPr>
        <a:xfrm>
          <a:off x="0" y="537382"/>
          <a:ext cx="8229600" cy="5964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Proportion of LCS nationally increased from 10.4% to 23%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Only 13% LG (most of  these by hybrid approach - National O-G audit 2010)</a:t>
          </a:r>
          <a:endParaRPr lang="en-GB" sz="1600" kern="1200" dirty="0"/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050" kern="1200" dirty="0"/>
        </a:p>
      </dsp:txBody>
      <dsp:txXfrm>
        <a:off x="0" y="537382"/>
        <a:ext cx="8229600" cy="59641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F5F6EE-9A3A-4D3D-9752-218124E52636}">
      <dsp:nvSpPr>
        <dsp:cNvPr id="0" name=""/>
        <dsp:cNvSpPr/>
      </dsp:nvSpPr>
      <dsp:spPr>
        <a:xfrm>
          <a:off x="3291839" y="1285"/>
          <a:ext cx="4937760" cy="10202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Lower incidence (8,000 gastric Vs. 30,000 Colon yearly incidence in UK)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</dsp:txBody>
      <dsp:txXfrm>
        <a:off x="3291839" y="1285"/>
        <a:ext cx="4937760" cy="1020201"/>
      </dsp:txXfrm>
    </dsp:sp>
    <dsp:sp modelId="{ABAFFACE-AED7-4106-96AD-58050F9CE528}">
      <dsp:nvSpPr>
        <dsp:cNvPr id="0" name=""/>
        <dsp:cNvSpPr/>
      </dsp:nvSpPr>
      <dsp:spPr>
        <a:xfrm>
          <a:off x="0" y="1285"/>
          <a:ext cx="3291839" cy="1020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LG slowly accepted in the West </a:t>
          </a:r>
          <a:endParaRPr lang="en-GB" sz="2800" kern="1200" dirty="0"/>
        </a:p>
      </dsp:txBody>
      <dsp:txXfrm>
        <a:off x="0" y="1285"/>
        <a:ext cx="3291839" cy="1020201"/>
      </dsp:txXfrm>
    </dsp:sp>
    <dsp:sp modelId="{1E4D40D3-338C-46FD-BEE4-AA0D24B315CC}">
      <dsp:nvSpPr>
        <dsp:cNvPr id="0" name=""/>
        <dsp:cNvSpPr/>
      </dsp:nvSpPr>
      <dsp:spPr>
        <a:xfrm>
          <a:off x="3291839" y="1123507"/>
          <a:ext cx="4937760" cy="10202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Level of lymph node dissection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Paucity of Long term outcome data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 smtClean="0"/>
        </a:p>
      </dsp:txBody>
      <dsp:txXfrm>
        <a:off x="3291839" y="1123507"/>
        <a:ext cx="4937760" cy="1020201"/>
      </dsp:txXfrm>
    </dsp:sp>
    <dsp:sp modelId="{79B9A23B-E646-42FC-AD69-FEE5B93108BA}">
      <dsp:nvSpPr>
        <dsp:cNvPr id="0" name=""/>
        <dsp:cNvSpPr/>
      </dsp:nvSpPr>
      <dsp:spPr>
        <a:xfrm>
          <a:off x="0" y="1123507"/>
          <a:ext cx="3291839" cy="1020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Main controversy </a:t>
          </a:r>
          <a:endParaRPr lang="en-GB" sz="2800" kern="1200" dirty="0"/>
        </a:p>
      </dsp:txBody>
      <dsp:txXfrm>
        <a:off x="0" y="1123507"/>
        <a:ext cx="3291839" cy="1020201"/>
      </dsp:txXfrm>
    </dsp:sp>
    <dsp:sp modelId="{C3580CC1-2FF3-4205-BF10-4F101FC7FE91}">
      <dsp:nvSpPr>
        <dsp:cNvPr id="0" name=""/>
        <dsp:cNvSpPr/>
      </dsp:nvSpPr>
      <dsp:spPr>
        <a:xfrm>
          <a:off x="3291839" y="2245728"/>
          <a:ext cx="4937760" cy="10202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Trained &amp;  Expert in advance  techniques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Experienced mentor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submit data to the central database for audit</a:t>
          </a:r>
          <a:endParaRPr lang="en-GB" sz="1600" kern="1200" dirty="0"/>
        </a:p>
      </dsp:txBody>
      <dsp:txXfrm>
        <a:off x="3291839" y="2245728"/>
        <a:ext cx="4937760" cy="1020201"/>
      </dsp:txXfrm>
    </dsp:sp>
    <dsp:sp modelId="{D7E862D1-218C-42A7-8B9A-836F7898733C}">
      <dsp:nvSpPr>
        <dsp:cNvPr id="0" name=""/>
        <dsp:cNvSpPr/>
      </dsp:nvSpPr>
      <dsp:spPr>
        <a:xfrm>
          <a:off x="0" y="2245728"/>
          <a:ext cx="3291839" cy="1020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Operating Surgeon</a:t>
          </a:r>
          <a:endParaRPr lang="en-GB" sz="2800" kern="1200" dirty="0"/>
        </a:p>
      </dsp:txBody>
      <dsp:txXfrm>
        <a:off x="0" y="2245728"/>
        <a:ext cx="3291839" cy="1020201"/>
      </dsp:txXfrm>
    </dsp:sp>
    <dsp:sp modelId="{4BC58FF8-0C27-431D-876F-EA71E0E40377}">
      <dsp:nvSpPr>
        <dsp:cNvPr id="0" name=""/>
        <dsp:cNvSpPr/>
      </dsp:nvSpPr>
      <dsp:spPr>
        <a:xfrm>
          <a:off x="3291839" y="3367949"/>
          <a:ext cx="4937760" cy="10202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The yield of  LN did </a:t>
          </a:r>
          <a:r>
            <a:rPr lang="en-GB" sz="1600" kern="1200" dirty="0" smtClean="0"/>
            <a:t>not differ </a:t>
          </a:r>
          <a:r>
            <a:rPr lang="en-GB" sz="1600" kern="1200" dirty="0" smtClean="0"/>
            <a:t>significantly</a:t>
          </a:r>
          <a:endParaRPr lang="en-GB" sz="1600" kern="1200" dirty="0"/>
        </a:p>
      </dsp:txBody>
      <dsp:txXfrm>
        <a:off x="3291839" y="3367949"/>
        <a:ext cx="4937760" cy="1020201"/>
      </dsp:txXfrm>
    </dsp:sp>
    <dsp:sp modelId="{951E263D-01F6-4706-BFDF-B861BD3FE4DE}">
      <dsp:nvSpPr>
        <dsp:cNvPr id="0" name=""/>
        <dsp:cNvSpPr/>
      </dsp:nvSpPr>
      <dsp:spPr>
        <a:xfrm>
          <a:off x="0" y="3367949"/>
          <a:ext cx="3291839" cy="1020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National O-G Cancer Audit 2010</a:t>
          </a:r>
          <a:endParaRPr lang="en-GB" sz="2800" kern="1200" dirty="0"/>
        </a:p>
      </dsp:txBody>
      <dsp:txXfrm>
        <a:off x="0" y="3367949"/>
        <a:ext cx="3291839" cy="1020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0.17625</cdr:x>
      <cdr:y>0.53718</cdr:y>
    </cdr:from>
    <cdr:to>
      <cdr:x>0.24625</cdr:x>
      <cdr:y>0.61921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50504" y="2357933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200" dirty="0" smtClean="0"/>
            <a:t>(78%)</a:t>
          </a:r>
          <a:endParaRPr lang="en-GB" sz="1200" dirty="0"/>
        </a:p>
      </cdr:txBody>
    </cdr:sp>
  </cdr:relSizeAnchor>
  <cdr:relSizeAnchor xmlns:cdr="http://schemas.openxmlformats.org/drawingml/2006/chartDrawing">
    <cdr:from>
      <cdr:x>0.28875</cdr:x>
      <cdr:y>0.77103</cdr:y>
    </cdr:from>
    <cdr:to>
      <cdr:x>0.35</cdr:x>
      <cdr:y>0.83665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76264" y="338437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400" dirty="0" smtClean="0"/>
            <a:t>(</a:t>
          </a:r>
          <a:r>
            <a:rPr lang="en-GB" sz="1200" dirty="0" smtClean="0"/>
            <a:t>22</a:t>
          </a:r>
          <a:r>
            <a:rPr lang="en-GB" sz="1400" dirty="0" smtClean="0"/>
            <a:t>%)</a:t>
          </a:r>
          <a:endParaRPr lang="en-GB" sz="1400" dirty="0"/>
        </a:p>
      </cdr:txBody>
    </cdr:sp>
  </cdr:relSizeAnchor>
  <cdr:relSizeAnchor xmlns:cdr="http://schemas.openxmlformats.org/drawingml/2006/chartDrawing">
    <cdr:from>
      <cdr:x>0.53374</cdr:x>
      <cdr:y>0.77103</cdr:y>
    </cdr:from>
    <cdr:to>
      <cdr:x>0.6886</cdr:x>
      <cdr:y>0.85305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92488" y="3384377"/>
          <a:ext cx="127444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0.55999</cdr:x>
      <cdr:y>0.77103</cdr:y>
    </cdr:from>
    <cdr:to>
      <cdr:x>0.62999</cdr:x>
      <cdr:y>0.85305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08512" y="3384376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200" dirty="0" smtClean="0"/>
            <a:t>(33%)</a:t>
          </a:r>
          <a:endParaRPr lang="en-GB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0.75375</cdr:x>
      <cdr:y>0.29111</cdr:y>
    </cdr:from>
    <cdr:to>
      <cdr:x>0.9725</cdr:x>
      <cdr:y>0.38954</cdr:y>
    </cdr:to>
    <cdr:sp macro="" textlink="">
      <cdr:nvSpPr>
        <cdr:cNvPr id="3" name="Oval 2"/>
        <cdr:cNvSpPr/>
      </cdr:nvSpPr>
      <cdr:spPr>
        <a:xfrm xmlns:a="http://schemas.openxmlformats.org/drawingml/2006/main">
          <a:off x="6203032" y="1277813"/>
          <a:ext cx="1800225" cy="432052"/>
        </a:xfrm>
        <a:prstGeom xmlns:a="http://schemas.openxmlformats.org/drawingml/2006/main" prst="ellipse">
          <a:avLst/>
        </a:prstGeom>
        <a:gradFill xmlns:a="http://schemas.openxmlformats.org/drawingml/2006/main" rotWithShape="1">
          <a:gsLst>
            <a:gs pos="0">
              <a:srgbClr val="C32D2E">
                <a:tint val="70000"/>
                <a:satMod val="130000"/>
              </a:srgbClr>
            </a:gs>
            <a:gs pos="43000">
              <a:srgbClr val="C32D2E">
                <a:tint val="44000"/>
                <a:satMod val="165000"/>
              </a:srgbClr>
            </a:gs>
            <a:gs pos="93000">
              <a:srgbClr val="C32D2E">
                <a:tint val="15000"/>
                <a:satMod val="165000"/>
              </a:srgbClr>
            </a:gs>
            <a:gs pos="100000">
              <a:srgbClr val="C32D2E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xmlns:a="http://schemas.openxmlformats.org/drawingml/2006/main" w="9525" cap="flat" cmpd="sng" algn="ctr">
          <a:solidFill>
            <a:srgbClr val="C32D2E">
              <a:shade val="50000"/>
              <a:satMod val="103000"/>
            </a:srgbClr>
          </a:solidFill>
          <a:prstDash val="solid"/>
        </a:ln>
        <a:effectLst xmlns:a="http://schemas.openxmlformats.org/drawingml/2006/main">
          <a:outerShdw blurRad="57150" dist="38100" dir="5400000" algn="ctr" rotWithShape="0">
            <a:srgbClr val="C32D2E">
              <a:shade val="9000"/>
              <a:satMod val="105000"/>
              <a:alpha val="48000"/>
            </a:srgbClr>
          </a:outerShdw>
        </a:effectLst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onstant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onstant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onstant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onstant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onstant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onstant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onstant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onstant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onstantia"/>
            </a:defRPr>
          </a:lvl9pPr>
        </a:lstStyle>
        <a:p xmlns:a="http://schemas.openxmlformats.org/drawingml/2006/main">
          <a:r>
            <a:rPr lang="en-GB" sz="1600" b="0" i="0" u="none" strike="noStrike" dirty="0" smtClean="0">
              <a:solidFill>
                <a:sysClr val="windowText" lastClr="000000"/>
              </a:solidFill>
              <a:latin typeface="Constantia"/>
            </a:rPr>
            <a:t> t = 0.0248</a:t>
          </a:r>
          <a:r>
            <a:rPr lang="en-GB" sz="1600" dirty="0" smtClean="0"/>
            <a:t> </a:t>
          </a:r>
          <a:endParaRPr lang="en-US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0.56125</cdr:x>
      <cdr:y>0.04504</cdr:y>
    </cdr:from>
    <cdr:to>
      <cdr:x>0.77125</cdr:x>
      <cdr:y>0.14347</cdr:y>
    </cdr:to>
    <cdr:sp macro="" textlink="">
      <cdr:nvSpPr>
        <cdr:cNvPr id="2" name="Oval 1"/>
        <cdr:cNvSpPr/>
      </cdr:nvSpPr>
      <cdr:spPr>
        <a:xfrm xmlns:a="http://schemas.openxmlformats.org/drawingml/2006/main">
          <a:off x="4618856" y="197693"/>
          <a:ext cx="1728192" cy="432048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9pPr>
        </a:lstStyle>
        <a:p xmlns:a="http://schemas.openxmlformats.org/drawingml/2006/main">
          <a:pPr algn="ctr"/>
          <a:r>
            <a:rPr lang="en-GB" dirty="0" smtClean="0">
              <a:solidFill>
                <a:schemeClr val="tx1"/>
              </a:solidFill>
            </a:rPr>
            <a:t>P= 0.2383</a:t>
          </a:r>
          <a:endParaRPr lang="en-GB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0.15875</cdr:x>
      <cdr:y>0.22906</cdr:y>
    </cdr:from>
    <cdr:to>
      <cdr:x>0.33375</cdr:x>
      <cdr:y>0.27679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6488" y="1036712"/>
          <a:ext cx="144016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0.59625</cdr:x>
      <cdr:y>0.16542</cdr:y>
    </cdr:from>
    <cdr:to>
      <cdr:x>0.815</cdr:x>
      <cdr:y>0.28846</cdr:y>
    </cdr:to>
    <cdr:sp macro="" textlink="">
      <cdr:nvSpPr>
        <cdr:cNvPr id="3" name="Oval 2"/>
        <cdr:cNvSpPr/>
      </cdr:nvSpPr>
      <cdr:spPr>
        <a:xfrm xmlns:a="http://schemas.openxmlformats.org/drawingml/2006/main">
          <a:off x="4900731" y="619401"/>
          <a:ext cx="1797963" cy="460718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GB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P= 0.0021</a:t>
          </a:r>
          <a:endParaRPr lang="en-GB" sz="1600" dirty="0"/>
        </a:p>
      </cdr:txBody>
    </cdr:sp>
  </cdr:relSizeAnchor>
  <cdr:relSizeAnchor xmlns:cdr="http://schemas.openxmlformats.org/drawingml/2006/chartDrawing">
    <cdr:from>
      <cdr:x>0.10626</cdr:x>
      <cdr:y>0.16542</cdr:y>
    </cdr:from>
    <cdr:to>
      <cdr:x>0.325</cdr:x>
      <cdr:y>0.26923</cdr:y>
    </cdr:to>
    <cdr:sp macro="" textlink="">
      <cdr:nvSpPr>
        <cdr:cNvPr id="4" name="Oval 3"/>
        <cdr:cNvSpPr/>
      </cdr:nvSpPr>
      <cdr:spPr>
        <a:xfrm xmlns:a="http://schemas.openxmlformats.org/drawingml/2006/main">
          <a:off x="873378" y="619401"/>
          <a:ext cx="1797880" cy="388710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GB" sz="1600" kern="1200" dirty="0">
              <a:solidFill>
                <a:schemeClr val="tx1"/>
              </a:solidFill>
            </a:rPr>
            <a:t>P = 0.2963</a:t>
          </a:r>
          <a:endParaRPr lang="en-GB" sz="1600" kern="1200" dirty="0">
            <a:solidFill>
              <a:schemeClr val="tx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0.12383</cdr:x>
      <cdr:y>0.09184</cdr:y>
    </cdr:from>
    <cdr:to>
      <cdr:x>0.3311</cdr:x>
      <cdr:y>0.20827</cdr:y>
    </cdr:to>
    <cdr:sp macro="" textlink="">
      <cdr:nvSpPr>
        <cdr:cNvPr id="2" name="Oval 1"/>
        <cdr:cNvSpPr/>
      </cdr:nvSpPr>
      <cdr:spPr>
        <a:xfrm xmlns:a="http://schemas.openxmlformats.org/drawingml/2006/main">
          <a:off x="946448" y="283989"/>
          <a:ext cx="1584176" cy="360040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 smtClean="0"/>
            <a:t>P= 0.0006</a:t>
          </a:r>
          <a:endParaRPr lang="en-US" sz="16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0.31132</cdr:x>
      <cdr:y>0.07042</cdr:y>
    </cdr:from>
    <cdr:to>
      <cdr:x>0.48113</cdr:x>
      <cdr:y>0.14085</cdr:y>
    </cdr:to>
    <cdr:sp macro="" textlink="">
      <cdr:nvSpPr>
        <cdr:cNvPr id="4" name="Oval 3"/>
        <cdr:cNvSpPr/>
      </cdr:nvSpPr>
      <cdr:spPr>
        <a:xfrm xmlns:a="http://schemas.openxmlformats.org/drawingml/2006/main">
          <a:off x="2376264" y="360041"/>
          <a:ext cx="1296134" cy="36004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3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 smtClean="0"/>
            <a:t>P=0.0063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0.71698</cdr:x>
      <cdr:y>0.07042</cdr:y>
    </cdr:from>
    <cdr:to>
      <cdr:x>0.89623</cdr:x>
      <cdr:y>0.14085</cdr:y>
    </cdr:to>
    <cdr:sp macro="" textlink="">
      <cdr:nvSpPr>
        <cdr:cNvPr id="6" name="Oval 5"/>
        <cdr:cNvSpPr/>
      </cdr:nvSpPr>
      <cdr:spPr>
        <a:xfrm xmlns:a="http://schemas.openxmlformats.org/drawingml/2006/main">
          <a:off x="5472608" y="360040"/>
          <a:ext cx="1368152" cy="360040"/>
        </a:xfrm>
        <a:prstGeom xmlns:a="http://schemas.openxmlformats.org/drawingml/2006/main" prst="ellipse">
          <a:avLst/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P= 0.1459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BDA87-05DC-4003-A8C5-3EDAC9F60B8C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0720D-69D7-425B-979B-270E48BD561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Lap M:F	55:45 , 1.2:1</a:t>
            </a:r>
          </a:p>
          <a:p>
            <a:r>
              <a:rPr lang="en-GB" dirty="0" smtClean="0"/>
              <a:t>Open M:F	 65:35, 1.9:1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34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? remove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value 0.0021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means signif. different? (P &lt; 0.05) Yes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t=3.255 df=49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± SEM of column A 360.6 ± 23.75 N=15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± SEM of column B 290.4 ± 9.885 N=36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Difference between means 70.24 ± 21.58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95% confidence interval 26.83 to 113.6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AUDIT CONVERSION RATE 18%</a:t>
            </a:r>
          </a:p>
          <a:p>
            <a:r>
              <a:rPr lang="en-GB" dirty="0" smtClean="0"/>
              <a:t>Time line to evaluate</a:t>
            </a:r>
          </a:p>
          <a:p>
            <a:r>
              <a:rPr lang="en-GB" dirty="0" smtClean="0"/>
              <a:t>Aim is no compromise in safety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Plot curve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27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28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 value????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29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AUDIT: IN HOSPITAL MORTALITY</a:t>
            </a:r>
            <a:r>
              <a:rPr lang="en-GB" baseline="0" dirty="0" smtClean="0"/>
              <a:t> 6.0%</a:t>
            </a:r>
          </a:p>
          <a:p>
            <a:r>
              <a:rPr lang="en-GB" baseline="0" dirty="0" smtClean="0"/>
              <a:t>MIS= 3.2%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represent a snapshot of performance at a time when the minimally invasive approach is being slowly introduced LEARNING CURVE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0720D-69D7-425B-979B-270E48BD561E}" type="slidenum">
              <a:rPr lang="en-GB" smtClean="0"/>
              <a:pPr/>
              <a:t>30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E1169-44D2-47B3-8F77-72887352F381}" type="datetimeFigureOut">
              <a:rPr lang="en-GB" smtClean="0"/>
              <a:pPr/>
              <a:t>15/04/2011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FF6344-286B-4CB8-9AF0-D0976BB8C649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3888432"/>
          </a:xfrm>
        </p:spPr>
        <p:txBody>
          <a:bodyPr>
            <a:normAutofit/>
          </a:bodyPr>
          <a:lstStyle/>
          <a:p>
            <a:pPr algn="ctr"/>
            <a:r>
              <a:rPr lang="en-GB" sz="4400" dirty="0" smtClean="0"/>
              <a:t>Laparoscopic gastric cancer surgery:</a:t>
            </a:r>
            <a:br>
              <a:rPr lang="en-GB" sz="4400" dirty="0" smtClean="0"/>
            </a:br>
            <a:r>
              <a:rPr lang="en-GB" sz="4400" dirty="0" smtClean="0"/>
              <a:t>Is it time for Upper GI surgeons to follow in the footsteps of </a:t>
            </a:r>
            <a:br>
              <a:rPr lang="en-GB" sz="4400" dirty="0" smtClean="0"/>
            </a:br>
            <a:r>
              <a:rPr lang="en-GB" sz="4400" dirty="0" smtClean="0"/>
              <a:t>colo-rectal surgeons?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81128"/>
            <a:ext cx="7854696" cy="201622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Shantanu Singh</a:t>
            </a:r>
          </a:p>
          <a:p>
            <a:r>
              <a:rPr lang="en-GB" dirty="0" smtClean="0"/>
              <a:t>M. Bainbridge</a:t>
            </a:r>
          </a:p>
          <a:p>
            <a:r>
              <a:rPr lang="en-GB" dirty="0" smtClean="0"/>
              <a:t>R. George</a:t>
            </a:r>
          </a:p>
          <a:p>
            <a:r>
              <a:rPr lang="en-GB" dirty="0" smtClean="0"/>
              <a:t>K. Akhtar</a:t>
            </a:r>
          </a:p>
          <a:p>
            <a:r>
              <a:rPr lang="en-GB" dirty="0" smtClean="0"/>
              <a:t>P. S. Senapati</a:t>
            </a:r>
          </a:p>
          <a:p>
            <a:endParaRPr lang="en-GB" dirty="0"/>
          </a:p>
        </p:txBody>
      </p:sp>
      <p:pic>
        <p:nvPicPr>
          <p:cNvPr id="1026" name="Picture 2" descr="C:\Users\Shantanu\Desktop\TrustSite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021288"/>
            <a:ext cx="4392489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of Practice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ASA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Pathological Staging </a:t>
            </a:r>
            <a:r>
              <a:rPr lang="en-GB" sz="2000" dirty="0" smtClean="0"/>
              <a:t>(%)</a:t>
            </a:r>
            <a:endParaRPr lang="en-GB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ONCOLOGICAL SAFETY: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RESECTION MARGIN </a:t>
            </a:r>
            <a:r>
              <a:rPr lang="en-US" sz="2000" dirty="0" smtClean="0"/>
              <a:t>(%)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7499175" cy="39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25"/>
                <a:gridCol w="2499725"/>
                <a:gridCol w="2499725"/>
              </a:tblGrid>
              <a:tr h="987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LAP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OPEN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87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R0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96%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82.5%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R1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4%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17.5%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87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0.0194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n-GB" dirty="0" smtClean="0"/>
              <a:t>LYMPH NODE HARVEST </a:t>
            </a:r>
            <a:r>
              <a:rPr lang="en-GB" sz="2400" dirty="0" smtClean="0"/>
              <a:t>(Median)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3491880" y="2276872"/>
            <a:ext cx="1584176" cy="5040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P= 0.5197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LYMPH NODE HARVEST </a:t>
            </a:r>
            <a:r>
              <a:rPr lang="en-GB" sz="2700" dirty="0" smtClean="0"/>
              <a:t>(MEDIAN)</a:t>
            </a:r>
            <a:endParaRPr lang="en-GB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1475656" y="2132856"/>
            <a:ext cx="1728192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P=  0.4632</a:t>
            </a:r>
            <a:endParaRPr lang="en-GB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smtClean="0"/>
              <a:t>STAGED (MDIAN) LYMPH NODE HARVEST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 OPERATIVE ANALYISIS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920875"/>
          <a:ext cx="4038600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920875"/>
          <a:ext cx="4038600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914F7E-FA2A-4CB7-B2E4-131C81F1D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9914F7E-FA2A-4CB7-B2E4-131C81F1D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9914F7E-FA2A-4CB7-B2E4-131C81F1D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B2EF31-9725-4FB4-A001-E96F8CCAD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graphicEl>
                                              <a:dgm id="{74B2EF31-9725-4FB4-A001-E96F8CCAD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graphicEl>
                                              <a:dgm id="{74B2EF31-9725-4FB4-A001-E96F8CCAD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87D199-FEB3-4F37-9E73-4CFCCED5F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graphicEl>
                                              <a:dgm id="{ED87D199-FEB3-4F37-9E73-4CFCCED5F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graphicEl>
                                              <a:dgm id="{ED87D199-FEB3-4F37-9E73-4CFCCED5F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981DFB-FE68-4476-A0C3-50CBAB4B9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A6981DFB-FE68-4476-A0C3-50CBAB4B9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A6981DFB-FE68-4476-A0C3-50CBAB4B9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2B5022-1D0E-408E-ADB8-C36ED98A9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F32B5022-1D0E-408E-ADB8-C36ED98A9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F32B5022-1D0E-408E-ADB8-C36ED98A9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69645FB-6D45-4477-B7FA-ED32C5730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B69645FB-6D45-4477-B7FA-ED32C5730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graphicEl>
                                              <a:dgm id="{B69645FB-6D45-4477-B7FA-ED32C5730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F847C0-82CC-4659-9661-D9691F35B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50F847C0-82CC-4659-9661-D9691F35B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50F847C0-82CC-4659-9661-D9691F35B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5D189A-E789-4966-9725-F4E62E50D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E45D189A-E789-4966-9725-F4E62E50D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E45D189A-E789-4966-9725-F4E62E50D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5F11F8-3786-4C49-AF4B-0FC5E17E8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505F11F8-3786-4C49-AF4B-0FC5E17E8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505F11F8-3786-4C49-AF4B-0FC5E17E8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FBC9A21-E4B5-439E-A6F6-FD0EB8AA2A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7">
                                            <p:graphicEl>
                                              <a:dgm id="{AFBC9A21-E4B5-439E-A6F6-FD0EB8AA2A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">
                                            <p:graphicEl>
                                              <a:dgm id="{AFBC9A21-E4B5-439E-A6F6-FD0EB8AA2A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A01B8DB-B126-450D-8CA3-B074BBFB6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">
                                            <p:graphicEl>
                                              <a:dgm id="{2A01B8DB-B126-450D-8CA3-B074BBFB6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>
                                            <p:graphicEl>
                                              <a:dgm id="{2A01B8DB-B126-450D-8CA3-B074BBFB6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1C941DD-B889-4EC9-8664-0FA673D1F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">
                                            <p:graphicEl>
                                              <a:dgm id="{D1C941DD-B889-4EC9-8664-0FA673D1F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">
                                            <p:graphicEl>
                                              <a:dgm id="{D1C941DD-B889-4EC9-8664-0FA673D1F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EBAA7E-D4FA-430E-BD14-BDA96C4EE0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">
                                            <p:graphicEl>
                                              <a:dgm id="{A0EBAA7E-D4FA-430E-BD14-BDA96C4EE0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">
                                            <p:graphicEl>
                                              <a:dgm id="{A0EBAA7E-D4FA-430E-BD14-BDA96C4EE0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1FA75E-E224-43E0-A168-9F1125FA0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">
                                            <p:graphicEl>
                                              <a:dgm id="{E41FA75E-E224-43E0-A168-9F1125FA0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">
                                            <p:graphicEl>
                                              <a:dgm id="{E41FA75E-E224-43E0-A168-9F1125FA0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D67FDA-2F3F-4508-8B17-BF4472DA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6">
                                            <p:graphicEl>
                                              <a:dgm id="{1CD67FDA-2F3F-4508-8B17-BF4472DA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6">
                                            <p:graphicEl>
                                              <a:dgm id="{1CD67FDA-2F3F-4508-8B17-BF4472DA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F78C5C-7C2A-46F7-8563-4E3A937F6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7">
                                            <p:graphicEl>
                                              <a:dgm id="{32F78C5C-7C2A-46F7-8563-4E3A937F6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7">
                                            <p:graphicEl>
                                              <a:dgm id="{32F78C5C-7C2A-46F7-8563-4E3A937F6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DFEFF2-D55E-4D97-951C-B1E04E27B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7">
                                            <p:graphicEl>
                                              <a:dgm id="{94DFEFF2-D55E-4D97-951C-B1E04E27B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7">
                                            <p:graphicEl>
                                              <a:dgm id="{94DFEFF2-D55E-4D97-951C-B1E04E27B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Graphic spid="7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n-GB" dirty="0" smtClean="0"/>
              <a:t>Operative Time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556792"/>
          <a:ext cx="821925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71600" y="5805264"/>
            <a:ext cx="7715200" cy="549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dirty="0" smtClean="0"/>
              <a:t> Lap= 299.5 min. &amp; Open = 286 min, (p= </a:t>
            </a:r>
            <a:r>
              <a:rPr lang="en-GB" sz="2000" dirty="0" smtClean="0">
                <a:solidFill>
                  <a:schemeClr val="dk1"/>
                </a:solidFill>
              </a:rPr>
              <a:t>0.0876)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GB" dirty="0" smtClean="0"/>
              <a:t>Conversion </a:t>
            </a:r>
            <a:r>
              <a:rPr lang="en-GB" sz="2000" dirty="0" smtClean="0"/>
              <a:t>(%)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SUB-TOTAL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TOTAL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457200" y="2174875"/>
          <a:ext cx="4040188" cy="2118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4008" y="2276872"/>
          <a:ext cx="4041775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39552" y="4293096"/>
          <a:ext cx="7848870" cy="1872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0"/>
                <a:gridCol w="2616290"/>
                <a:gridCol w="2616290"/>
              </a:tblGrid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alibri"/>
                          <a:ea typeface="Calibri"/>
                          <a:cs typeface="Times New Roman"/>
                        </a:rPr>
                        <a:t>SUBTOTAL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BLEEDING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ADHESION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BULKY NTUMOR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INFILTRATION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OTHER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n-GB" dirty="0" smtClean="0"/>
              <a:t>BLOOD LOSS </a:t>
            </a:r>
            <a:r>
              <a:rPr lang="en-GB" sz="2400" dirty="0" smtClean="0"/>
              <a:t>(MEDIAN in ml.)</a:t>
            </a:r>
            <a:endParaRPr lang="en-GB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920875"/>
          <a:ext cx="7643192" cy="3812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95536" y="5805264"/>
            <a:ext cx="7848872" cy="549661"/>
          </a:xfrm>
        </p:spPr>
        <p:txBody>
          <a:bodyPr/>
          <a:lstStyle/>
          <a:p>
            <a:r>
              <a:rPr lang="en-GB" dirty="0" smtClean="0"/>
              <a:t>95% confidence interval = -589.9 to -172.2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31224" cy="864096"/>
          </a:xfrm>
        </p:spPr>
        <p:txBody>
          <a:bodyPr>
            <a:normAutofit/>
          </a:bodyPr>
          <a:lstStyle/>
          <a:p>
            <a:r>
              <a:rPr lang="en-GB" dirty="0" smtClean="0"/>
              <a:t>BLOOD LOSS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BLOOD TRANSFUSION (UNIT)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27936"/>
          <a:ext cx="8229600" cy="2121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LAP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OPEN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MEAN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Times New Roman"/>
                          <a:cs typeface="Times New Roman"/>
                        </a:rPr>
                        <a:t>0.55 </a:t>
                      </a: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± </a:t>
                      </a:r>
                      <a:r>
                        <a:rPr lang="en-GB" sz="1600" dirty="0" smtClean="0">
                          <a:latin typeface="Arial"/>
                          <a:ea typeface="Times New Roman"/>
                          <a:cs typeface="Times New Roman"/>
                        </a:rPr>
                        <a:t>0.16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Times New Roman"/>
                          <a:cs typeface="Times New Roman"/>
                        </a:rPr>
                        <a:t>0.76 </a:t>
                      </a: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± </a:t>
                      </a:r>
                      <a:r>
                        <a:rPr lang="en-GB" sz="1600" dirty="0" smtClean="0">
                          <a:latin typeface="Arial"/>
                          <a:ea typeface="Times New Roman"/>
                          <a:cs typeface="Times New Roman"/>
                        </a:rPr>
                        <a:t>0.16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  Value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0.431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POST OP. ANALGESIA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HDU / ITU STAY </a:t>
            </a:r>
            <a:r>
              <a:rPr lang="en-GB" sz="2700" dirty="0" smtClean="0"/>
              <a:t>Median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899592" y="1920875"/>
          <a:ext cx="7776864" cy="3380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71600" y="5517231"/>
            <a:ext cx="7715200" cy="837693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10 Patients in lap group did not need HDU/ ITU admission at all.</a:t>
            </a:r>
          </a:p>
          <a:p>
            <a:endParaRPr lang="en-GB" dirty="0" smtClean="0"/>
          </a:p>
          <a:p>
            <a:r>
              <a:rPr lang="en-GB" dirty="0" smtClean="0"/>
              <a:t>All patients of open group were admitted in HDU/ ITU.</a:t>
            </a:r>
          </a:p>
          <a:p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2051720" y="2204864"/>
            <a:ext cx="1728192" cy="3600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P=0.9454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HOSPITAL STAY </a:t>
            </a:r>
            <a:r>
              <a:rPr lang="en-GB" sz="2000" dirty="0" smtClean="0"/>
              <a:t>(MEDIAN)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5733255"/>
            <a:ext cx="7715200" cy="62166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Social stay in hospital also </a:t>
            </a:r>
            <a:r>
              <a:rPr lang="en-GB" dirty="0" smtClean="0"/>
              <a:t>included</a:t>
            </a:r>
          </a:p>
          <a:p>
            <a:r>
              <a:rPr lang="en-GB" dirty="0" smtClean="0"/>
              <a:t>No significant difference in subgroup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323528" y="1920875"/>
          <a:ext cx="7992888" cy="323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/>
          <p:cNvSpPr/>
          <p:nvPr/>
        </p:nvSpPr>
        <p:spPr>
          <a:xfrm>
            <a:off x="1043608" y="2276872"/>
            <a:ext cx="1584176" cy="3600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P=0.2207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COMPLICATIONS</a:t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24743"/>
          <a:ext cx="8291265" cy="53680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651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LAP </a:t>
                      </a:r>
                      <a:r>
                        <a:rPr lang="en-GB" sz="1600" dirty="0" smtClean="0"/>
                        <a:t>SUB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/>
                        <a:t>(n=56)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OPEN </a:t>
                      </a:r>
                      <a:r>
                        <a:rPr lang="en-GB" sz="1600" dirty="0" smtClean="0"/>
                        <a:t>SUB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/>
                        <a:t>(n=19)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LAP </a:t>
                      </a:r>
                      <a:r>
                        <a:rPr lang="en-GB" sz="1600" dirty="0" smtClean="0"/>
                        <a:t>TOTAL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/>
                        <a:t>(n=16)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OPEN </a:t>
                      </a:r>
                      <a:r>
                        <a:rPr lang="en-GB" sz="1600" dirty="0" smtClean="0"/>
                        <a:t>TOTAL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/>
                        <a:t>(n=38)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COMPLICATION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14 </a:t>
                      </a:r>
                      <a:endParaRPr lang="en-GB" sz="16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/>
                        <a:t>(</a:t>
                      </a:r>
                      <a:r>
                        <a:rPr lang="en-GB" sz="1600" dirty="0"/>
                        <a:t>25%)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 (19%)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(44%)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(50%)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NO COMPLICATION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42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 (75%)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(81%)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(56%)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(50%)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0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0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LEAK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0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0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0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CHEST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3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3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WOUND, PORT INF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5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7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0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OTHER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5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/>
                        <a:t>3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 HOSPITAL MORTALITY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HOSPITAL MORTALITY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132857"/>
          <a:ext cx="8291265" cy="35287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5506"/>
                <a:gridCol w="1273569"/>
                <a:gridCol w="1273569"/>
                <a:gridCol w="1624324"/>
                <a:gridCol w="1368152"/>
                <a:gridCol w="1296145"/>
              </a:tblGrid>
              <a:tr h="1944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LAP </a:t>
                      </a:r>
                      <a:r>
                        <a:rPr lang="en-GB" sz="2400" dirty="0" smtClean="0"/>
                        <a:t>SUB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Calibri"/>
                          <a:ea typeface="Calibri"/>
                          <a:cs typeface="Times New Roman"/>
                        </a:rPr>
                        <a:t>(n= 56)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OPEN </a:t>
                      </a:r>
                      <a:r>
                        <a:rPr lang="en-GB" sz="2400" dirty="0" smtClean="0"/>
                        <a:t>SUB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Calibri"/>
                          <a:ea typeface="Calibri"/>
                          <a:cs typeface="Times New Roman"/>
                        </a:rPr>
                        <a:t>(n= 19)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LAP </a:t>
                      </a:r>
                      <a:r>
                        <a:rPr lang="en-GB" sz="2400" dirty="0" smtClean="0"/>
                        <a:t>TOT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Calibri"/>
                          <a:ea typeface="Calibri"/>
                          <a:cs typeface="Times New Roman"/>
                        </a:rPr>
                        <a:t>(n=16)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OPEN </a:t>
                      </a:r>
                      <a:r>
                        <a:rPr lang="en-GB" sz="2400" dirty="0" smtClean="0"/>
                        <a:t>TOT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Calibri"/>
                          <a:ea typeface="Calibri"/>
                          <a:cs typeface="Times New Roman"/>
                        </a:rPr>
                        <a:t>(n=38)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/>
                        <a:t>LAP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Calibri"/>
                          <a:ea typeface="Calibri"/>
                          <a:cs typeface="Times New Roman"/>
                        </a:rPr>
                        <a:t>(n=72)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/>
                        <a:t>OPEN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Calibri"/>
                          <a:ea typeface="Calibri"/>
                          <a:cs typeface="Times New Roman"/>
                        </a:rPr>
                        <a:t>(n=57)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584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(5.3%)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0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(</a:t>
                      </a:r>
                      <a:r>
                        <a:rPr lang="en-GB" sz="1800" dirty="0" smtClean="0"/>
                        <a:t>6.3%)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/>
                        <a:t>(5.3%)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(5.5%)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(3.7%)</a:t>
                      </a:r>
                      <a:endParaRPr lang="en-GB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SURVIVAL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DISEASE FREE SURVIVAL</a:t>
            </a:r>
            <a:br>
              <a:rPr lang="en-GB" dirty="0" smtClean="0"/>
            </a:br>
            <a:r>
              <a:rPr lang="en-GB" sz="3100" dirty="0" smtClean="0"/>
              <a:t>LAP VS OPEN</a:t>
            </a:r>
            <a:br>
              <a:rPr lang="en-GB" sz="3100" dirty="0" smtClean="0"/>
            </a:br>
            <a:endParaRPr lang="en-GB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340768"/>
            <a:ext cx="8003232" cy="4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51520" y="5085184"/>
            <a:ext cx="8712968" cy="1440160"/>
          </a:xfrm>
        </p:spPr>
        <p:txBody>
          <a:bodyPr>
            <a:normAutofit fontScale="62500" lnSpcReduction="20000"/>
          </a:bodyPr>
          <a:lstStyle/>
          <a:p>
            <a:r>
              <a:rPr lang="en-GB" sz="3100" b="1" dirty="0" smtClean="0"/>
              <a:t>Stage wise survival curve comparison - No significant difference</a:t>
            </a:r>
            <a:endParaRPr lang="en-GB" b="1" dirty="0" smtClean="0"/>
          </a:p>
          <a:p>
            <a:r>
              <a:rPr lang="en-GB" dirty="0" smtClean="0"/>
              <a:t>P value   0.8472</a:t>
            </a:r>
          </a:p>
          <a:p>
            <a:r>
              <a:rPr lang="en-GB" dirty="0" smtClean="0"/>
              <a:t>95% CI of ratio 0.5912 to 1.897</a:t>
            </a:r>
          </a:p>
          <a:p>
            <a:r>
              <a:rPr lang="en-GB" dirty="0" smtClean="0"/>
              <a:t>Median Survival  undefined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r>
              <a:rPr lang="en-GB" sz="4800" dirty="0" smtClean="0"/>
              <a:t>Actual Disease Free Survival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SUMMARY &amp;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cap="small" dirty="0" smtClean="0">
                <a:ea typeface="Calibri"/>
                <a:cs typeface="Times New Roman"/>
              </a:rPr>
              <a:t>SIGNIFICANT </a:t>
            </a:r>
            <a:r>
              <a:rPr lang="en-GB" sz="2400" cap="small" dirty="0" smtClean="0">
                <a:ea typeface="Calibri"/>
                <a:cs typeface="Times New Roman"/>
              </a:rPr>
              <a:t>DIFFERANCE</a:t>
            </a:r>
            <a:endParaRPr lang="en-GB" sz="2400" cap="small" dirty="0" smtClean="0">
              <a:ea typeface="Calibri"/>
              <a:cs typeface="Times New Roman"/>
            </a:endParaRPr>
          </a:p>
          <a:p>
            <a:pPr lvl="1"/>
            <a:r>
              <a:rPr lang="en-GB" sz="2100" dirty="0" smtClean="0"/>
              <a:t>Blood loss</a:t>
            </a:r>
          </a:p>
          <a:p>
            <a:pPr lvl="1"/>
            <a:r>
              <a:rPr lang="en-GB" sz="2100" dirty="0" smtClean="0"/>
              <a:t>Operating time in total gastrectomy</a:t>
            </a:r>
          </a:p>
          <a:p>
            <a:endParaRPr lang="en-GB" sz="2400" cap="small" dirty="0" smtClean="0"/>
          </a:p>
          <a:p>
            <a:r>
              <a:rPr lang="en-GB" sz="2400" cap="small" dirty="0" smtClean="0"/>
              <a:t>TREND </a:t>
            </a:r>
          </a:p>
          <a:p>
            <a:pPr lvl="1"/>
            <a:r>
              <a:rPr lang="en-GB" sz="2000" dirty="0" smtClean="0"/>
              <a:t>More R0 resection</a:t>
            </a:r>
            <a:endParaRPr lang="en-GB" sz="2000" dirty="0" smtClean="0"/>
          </a:p>
          <a:p>
            <a:pPr lvl="1"/>
            <a:r>
              <a:rPr lang="en-GB" sz="2000" dirty="0" smtClean="0"/>
              <a:t>PCA use in Lap group</a:t>
            </a:r>
            <a:endParaRPr lang="en-GB" sz="2000" dirty="0" smtClean="0"/>
          </a:p>
          <a:p>
            <a:pPr lvl="1"/>
            <a:r>
              <a:rPr lang="en-GB" sz="2000" dirty="0" smtClean="0"/>
              <a:t>Less HDU/ITU utilization</a:t>
            </a:r>
            <a:endParaRPr lang="en-GB" sz="2000" dirty="0" smtClean="0"/>
          </a:p>
          <a:p>
            <a:pPr lvl="1"/>
            <a:endParaRPr lang="en-GB" sz="2000" cap="small" dirty="0" smtClean="0"/>
          </a:p>
          <a:p>
            <a:r>
              <a:rPr lang="en-GB" sz="2400" cap="small" dirty="0" smtClean="0"/>
              <a:t>NO DIFFERANCE</a:t>
            </a:r>
          </a:p>
          <a:p>
            <a:pPr lvl="1"/>
            <a:r>
              <a:rPr lang="en-GB" sz="2100" dirty="0" smtClean="0"/>
              <a:t>LN Harvest</a:t>
            </a:r>
            <a:endParaRPr lang="en-GB" sz="2100" dirty="0" smtClean="0"/>
          </a:p>
          <a:p>
            <a:pPr lvl="1"/>
            <a:r>
              <a:rPr lang="en-GB" sz="2100" dirty="0" smtClean="0"/>
              <a:t>Post op complication</a:t>
            </a:r>
            <a:endParaRPr lang="en-GB" sz="2100" dirty="0" smtClean="0"/>
          </a:p>
          <a:p>
            <a:pPr lvl="1"/>
            <a:r>
              <a:rPr lang="en-GB" sz="2100" dirty="0" smtClean="0"/>
              <a:t>In hospital mortality</a:t>
            </a:r>
            <a:endParaRPr lang="en-GB" sz="2100" dirty="0" smtClean="0"/>
          </a:p>
          <a:p>
            <a:pPr lvl="1"/>
            <a:r>
              <a:rPr lang="en-GB" sz="2100" dirty="0" smtClean="0"/>
              <a:t>Short &amp; medium term disease free survival</a:t>
            </a:r>
            <a:endParaRPr lang="en-GB" sz="2100" dirty="0" smtClean="0"/>
          </a:p>
          <a:p>
            <a:endParaRPr lang="en-GB" sz="2400" dirty="0" smtClean="0"/>
          </a:p>
          <a:p>
            <a:pPr lvl="1"/>
            <a:endParaRPr lang="en-GB" sz="2000" dirty="0" smtClean="0"/>
          </a:p>
          <a:p>
            <a:endParaRPr lang="en-GB" sz="2400" dirty="0" smtClean="0">
              <a:ea typeface="Calibri"/>
              <a:cs typeface="Times New Roman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Above </a:t>
            </a:r>
            <a:r>
              <a:rPr lang="en-US" dirty="0" smtClean="0"/>
              <a:t>results reveal </a:t>
            </a:r>
            <a:r>
              <a:rPr lang="en-US" dirty="0" smtClean="0"/>
              <a:t>the </a:t>
            </a:r>
            <a:r>
              <a:rPr lang="en-US" dirty="0" smtClean="0"/>
              <a:t>oncological adequacy of laparoscopic gastric </a:t>
            </a:r>
            <a:r>
              <a:rPr lang="en-US" dirty="0" smtClean="0"/>
              <a:t>cancer surgery </a:t>
            </a:r>
            <a:r>
              <a:rPr lang="en-US" dirty="0" smtClean="0"/>
              <a:t>is comparable with conventional open surgery. 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GB" sz="2600" dirty="0" smtClean="0"/>
              <a:t>These results need to be revalidated by Multicentre RCT</a:t>
            </a:r>
          </a:p>
          <a:p>
            <a:pPr marL="822960" lvl="3" indent="-274320">
              <a:buSzPct val="95000"/>
            </a:pPr>
            <a:r>
              <a:rPr lang="en-GB" sz="2400" dirty="0" smtClean="0"/>
              <a:t>Long term survival</a:t>
            </a:r>
          </a:p>
          <a:p>
            <a:pPr marL="822960" lvl="3" indent="-274320">
              <a:buSzPct val="95000"/>
            </a:pPr>
            <a:r>
              <a:rPr lang="en-GB" sz="2400" dirty="0" smtClean="0"/>
              <a:t>Quality of life</a:t>
            </a:r>
          </a:p>
          <a:p>
            <a:pPr marL="822960" lvl="3" indent="-274320">
              <a:buSzPct val="95000"/>
              <a:buNone/>
            </a:pPr>
            <a:endParaRPr lang="en-GB" sz="2400" dirty="0" smtClean="0"/>
          </a:p>
          <a:p>
            <a:r>
              <a:rPr lang="en-GB" dirty="0" smtClean="0"/>
              <a:t>At present many centres in </a:t>
            </a:r>
            <a:r>
              <a:rPr lang="en-GB" dirty="0" smtClean="0"/>
              <a:t>UK</a:t>
            </a:r>
            <a:r>
              <a:rPr lang="en-GB" dirty="0" smtClean="0"/>
              <a:t> are performing laparoscopic gastrectomy &amp; can be part of the trial.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While awaiting results ( a time consuming process) competent surgeons &amp; centres can provide structured training programme &amp; mentorship, as done by our       </a:t>
            </a:r>
            <a:r>
              <a:rPr lang="en-GB" dirty="0" smtClean="0"/>
              <a:t>Colo</a:t>
            </a:r>
            <a:r>
              <a:rPr lang="en-GB" dirty="0" smtClean="0"/>
              <a:t>-rectal colleague.</a:t>
            </a: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sz="5400" dirty="0" smtClean="0"/>
              <a:t>NICE : July 2008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AFFACE-AED7-4106-96AD-58050F9CE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ABAFFACE-AED7-4106-96AD-58050F9CE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ABAFFACE-AED7-4106-96AD-58050F9CE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F5F6EE-9A3A-4D3D-9752-218124E52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32F5F6EE-9A3A-4D3D-9752-218124E52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32F5F6EE-9A3A-4D3D-9752-218124E52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B9A23B-E646-42FC-AD69-FEE5B9310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79B9A23B-E646-42FC-AD69-FEE5B9310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79B9A23B-E646-42FC-AD69-FEE5B9310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4D40D3-338C-46FD-BEE4-AA0D24B315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1E4D40D3-338C-46FD-BEE4-AA0D24B315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1E4D40D3-338C-46FD-BEE4-AA0D24B315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E862D1-218C-42A7-8B9A-836F78987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D7E862D1-218C-42A7-8B9A-836F78987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D7E862D1-218C-42A7-8B9A-836F78987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580CC1-2FF3-4205-BF10-4F101FC7F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C3580CC1-2FF3-4205-BF10-4F101FC7F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C3580CC1-2FF3-4205-BF10-4F101FC7F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1E263D-01F6-4706-BFDF-B861BD3FE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951E263D-01F6-4706-BFDF-B861BD3FE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951E263D-01F6-4706-BFDF-B861BD3FE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C58FF8-0C27-431D-876F-EA71E0E40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BC58FF8-0C27-431D-876F-EA71E0E40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BC58FF8-0C27-431D-876F-EA71E0E40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GB" dirty="0" smtClean="0"/>
          </a:p>
          <a:p>
            <a:r>
              <a:rPr lang="en-GB" dirty="0" smtClean="0"/>
              <a:t>Recent </a:t>
            </a:r>
            <a:r>
              <a:rPr lang="en-GB" dirty="0" smtClean="0"/>
              <a:t>National audit </a:t>
            </a:r>
            <a:r>
              <a:rPr lang="en-GB" dirty="0" smtClean="0"/>
              <a:t>did not show significant difference in LN har</a:t>
            </a:r>
            <a:r>
              <a:rPr lang="en-GB" dirty="0" smtClean="0"/>
              <a:t>vest (</a:t>
            </a:r>
            <a:r>
              <a:rPr lang="en-GB" dirty="0" smtClean="0"/>
              <a:t>concern </a:t>
            </a:r>
            <a:r>
              <a:rPr lang="en-GB" dirty="0" smtClean="0"/>
              <a:t>raised by </a:t>
            </a:r>
            <a:r>
              <a:rPr lang="en-GB" dirty="0" smtClean="0"/>
              <a:t>NICE).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Our snap shot of QOL </a:t>
            </a:r>
            <a:r>
              <a:rPr lang="en-GB" dirty="0" smtClean="0"/>
              <a:t>favours the </a:t>
            </a:r>
            <a:r>
              <a:rPr lang="en-GB" dirty="0" smtClean="0"/>
              <a:t>lap group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 smtClean="0"/>
              <a:t>have been</a:t>
            </a:r>
            <a:r>
              <a:rPr lang="en-GB" dirty="0" smtClean="0"/>
              <a:t> </a:t>
            </a:r>
            <a:r>
              <a:rPr lang="en-GB" dirty="0" smtClean="0"/>
              <a:t>performing this procedure since 2004 .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sz="3100" b="1" dirty="0" smtClean="0"/>
              <a:t>To </a:t>
            </a:r>
            <a:r>
              <a:rPr lang="en-GB" sz="3100" b="1" dirty="0" smtClean="0"/>
              <a:t>compare the outcome of totally laparoscopic and conventional open gastric cancer surgery.</a:t>
            </a:r>
          </a:p>
          <a:p>
            <a:pPr algn="ctr"/>
            <a:endParaRPr lang="en-GB" dirty="0" smtClean="0"/>
          </a:p>
          <a:p>
            <a:pPr algn="ctr"/>
            <a:r>
              <a:rPr lang="en-GB" sz="2900" b="1" dirty="0" smtClean="0"/>
              <a:t>Primary outcome measure</a:t>
            </a:r>
          </a:p>
          <a:p>
            <a:pPr lvl="1" algn="ctr"/>
            <a:r>
              <a:rPr lang="en-GB" sz="2600" dirty="0" smtClean="0"/>
              <a:t>Lymph node harvest</a:t>
            </a:r>
          </a:p>
          <a:p>
            <a:pPr lvl="1" algn="ctr"/>
            <a:r>
              <a:rPr lang="en-GB" sz="2600" dirty="0" smtClean="0"/>
              <a:t>Resection margin clearance</a:t>
            </a:r>
          </a:p>
          <a:p>
            <a:pPr lvl="1" algn="ctr"/>
            <a:r>
              <a:rPr lang="en-GB" sz="2600" dirty="0" smtClean="0"/>
              <a:t>Morbidity &amp; mortality</a:t>
            </a:r>
          </a:p>
          <a:p>
            <a:pPr lvl="1" algn="ctr"/>
            <a:r>
              <a:rPr lang="en-GB" sz="2600" dirty="0" smtClean="0"/>
              <a:t>Disease free survival</a:t>
            </a:r>
          </a:p>
          <a:p>
            <a:pPr lvl="1" algn="ctr"/>
            <a:endParaRPr lang="en-GB" dirty="0" smtClean="0"/>
          </a:p>
          <a:p>
            <a:pPr algn="ctr"/>
            <a:r>
              <a:rPr lang="en-GB" sz="2900" b="1" dirty="0" smtClean="0"/>
              <a:t>Secondary Outcome measure</a:t>
            </a:r>
          </a:p>
          <a:p>
            <a:pPr lvl="1" algn="ctr"/>
            <a:r>
              <a:rPr lang="en-GB" sz="2600" dirty="0" smtClean="0"/>
              <a:t>Operative time</a:t>
            </a:r>
          </a:p>
          <a:p>
            <a:pPr lvl="1" algn="ctr"/>
            <a:r>
              <a:rPr lang="en-GB" sz="2600" dirty="0" smtClean="0"/>
              <a:t>Conversion rate</a:t>
            </a:r>
          </a:p>
          <a:p>
            <a:pPr lvl="1" algn="ctr"/>
            <a:r>
              <a:rPr lang="en-GB" sz="2600" dirty="0" smtClean="0"/>
              <a:t>Blood loss &amp; transfusion</a:t>
            </a:r>
          </a:p>
          <a:p>
            <a:pPr lvl="1" algn="ctr"/>
            <a:r>
              <a:rPr lang="en-GB" sz="2600" dirty="0" smtClean="0"/>
              <a:t>Post op analgesia</a:t>
            </a:r>
          </a:p>
          <a:p>
            <a:pPr lvl="1" algn="ctr"/>
            <a:r>
              <a:rPr lang="en-GB" sz="2600" dirty="0" smtClean="0"/>
              <a:t>ITU &amp; Hospital Stay</a:t>
            </a:r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marL="342900" lvl="1" indent="-342900"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 prospective database of all gastric cancer surgery with curative intention </a:t>
            </a:r>
          </a:p>
          <a:p>
            <a:endParaRPr lang="en-US" dirty="0" smtClean="0"/>
          </a:p>
          <a:p>
            <a:r>
              <a:rPr lang="en-US" dirty="0" smtClean="0"/>
              <a:t>Sept 2003 to Sept 2010</a:t>
            </a:r>
          </a:p>
          <a:p>
            <a:endParaRPr lang="en-US" dirty="0" smtClean="0"/>
          </a:p>
          <a:p>
            <a:r>
              <a:rPr lang="en-US" dirty="0" smtClean="0"/>
              <a:t>Performed by two surgeons</a:t>
            </a:r>
          </a:p>
          <a:p>
            <a:endParaRPr lang="en-US" dirty="0" smtClean="0"/>
          </a:p>
          <a:p>
            <a:r>
              <a:rPr lang="en-US" dirty="0" smtClean="0"/>
              <a:t>Population of 800,000</a:t>
            </a:r>
          </a:p>
          <a:p>
            <a:endParaRPr lang="en-US" dirty="0" smtClean="0"/>
          </a:p>
          <a:p>
            <a:r>
              <a:rPr lang="en-US" dirty="0" smtClean="0"/>
              <a:t>A total of 129 operations (72 Totally lap &amp; 57 open).</a:t>
            </a:r>
          </a:p>
          <a:p>
            <a:endParaRPr lang="en-US" dirty="0" smtClean="0"/>
          </a:p>
          <a:p>
            <a:r>
              <a:rPr lang="en-US" dirty="0" smtClean="0"/>
              <a:t>Patients were followed up till 28</a:t>
            </a:r>
            <a:r>
              <a:rPr lang="en-US" baseline="30000" dirty="0" smtClean="0"/>
              <a:t>th</a:t>
            </a:r>
            <a:r>
              <a:rPr lang="en-US" dirty="0" smtClean="0"/>
              <a:t> February 2011.</a:t>
            </a:r>
          </a:p>
          <a:p>
            <a:endParaRPr lang="en-US" dirty="0" smtClean="0"/>
          </a:p>
          <a:p>
            <a:r>
              <a:rPr lang="en-GB" dirty="0" smtClean="0"/>
              <a:t>Median follow up Lap – 562 and Open- 695 days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SPSS was used for statistical analysis &amp; Kaplan-Meier curve was used for survival  analysis.</a:t>
            </a:r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GB" dirty="0" smtClean="0"/>
              <a:t>Operation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40152" y="4869160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(67%)</a:t>
            </a:r>
            <a:endParaRPr lang="en-GB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Age Distribution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3661</TotalTime>
  <Words>1106</Words>
  <Application>Microsoft Office PowerPoint</Application>
  <PresentationFormat>On-screen Show (4:3)</PresentationFormat>
  <Paragraphs>319</Paragraphs>
  <Slides>37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Flow</vt:lpstr>
      <vt:lpstr>Laparoscopic gastric cancer surgery: Is it time for Upper GI surgeons to follow in the footsteps of  colo-rectal surgeons?</vt:lpstr>
      <vt:lpstr>BACKGROUND</vt:lpstr>
      <vt:lpstr>BACKGROUND</vt:lpstr>
      <vt:lpstr>NICE : July 2008</vt:lpstr>
      <vt:lpstr>Background</vt:lpstr>
      <vt:lpstr>Aim</vt:lpstr>
      <vt:lpstr>Methods</vt:lpstr>
      <vt:lpstr>Operation</vt:lpstr>
      <vt:lpstr>Age Distribution</vt:lpstr>
      <vt:lpstr>Gender</vt:lpstr>
      <vt:lpstr>Change of Practice</vt:lpstr>
      <vt:lpstr>ASA </vt:lpstr>
      <vt:lpstr>Pathological Staging (%)</vt:lpstr>
      <vt:lpstr>ONCOLOGICAL SAFETY:</vt:lpstr>
      <vt:lpstr> RESECTION MARGIN (%) </vt:lpstr>
      <vt:lpstr>LYMPH NODE HARVEST (Median)</vt:lpstr>
      <vt:lpstr>LYMPH NODE HARVEST (MEDIAN)</vt:lpstr>
      <vt:lpstr>STAGED (MDIAN) LYMPH NODE HARVEST  </vt:lpstr>
      <vt:lpstr>PERI OPERATIVE ANALYISIS</vt:lpstr>
      <vt:lpstr>Operative Time </vt:lpstr>
      <vt:lpstr>Conversion (%)</vt:lpstr>
      <vt:lpstr>BLOOD LOSS (MEDIAN in ml.)</vt:lpstr>
      <vt:lpstr>BLOOD LOSS</vt:lpstr>
      <vt:lpstr>BLOOD TRANSFUSION (UNIT)</vt:lpstr>
      <vt:lpstr>POST OP. ANALGESIA</vt:lpstr>
      <vt:lpstr>HDU / ITU STAY Median </vt:lpstr>
      <vt:lpstr>HOSPITAL STAY (MEDIAN)</vt:lpstr>
      <vt:lpstr>COMPLICATIONS </vt:lpstr>
      <vt:lpstr>IN HOSPITAL MORTALITY</vt:lpstr>
      <vt:lpstr>IN HOSPITAL MORTALITY</vt:lpstr>
      <vt:lpstr>SURVIVAL</vt:lpstr>
      <vt:lpstr>DISEASE FREE SURVIVAL LAP VS OPEN </vt:lpstr>
      <vt:lpstr>Actual Disease Free Survival</vt:lpstr>
      <vt:lpstr>SUMMARY &amp; CONCLUSION</vt:lpstr>
      <vt:lpstr>CONCLUSION</vt:lpstr>
      <vt:lpstr>Slide 36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 randomized comparative study of laparoscopic &amp; open gastrectomy.</dc:title>
  <dc:creator>Shantanu</dc:creator>
  <cp:lastModifiedBy>Shantanu</cp:lastModifiedBy>
  <cp:revision>338</cp:revision>
  <dcterms:created xsi:type="dcterms:W3CDTF">2011-04-03T00:12:19Z</dcterms:created>
  <dcterms:modified xsi:type="dcterms:W3CDTF">2011-04-15T18:06:20Z</dcterms:modified>
</cp:coreProperties>
</file>