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23" r:id="rId3"/>
    <p:sldId id="267" r:id="rId4"/>
    <p:sldId id="316" r:id="rId5"/>
    <p:sldId id="268" r:id="rId6"/>
    <p:sldId id="272" r:id="rId7"/>
    <p:sldId id="328" r:id="rId8"/>
    <p:sldId id="315" r:id="rId9"/>
    <p:sldId id="330" r:id="rId10"/>
    <p:sldId id="329" r:id="rId11"/>
    <p:sldId id="269" r:id="rId12"/>
    <p:sldId id="270" r:id="rId13"/>
    <p:sldId id="286" r:id="rId14"/>
    <p:sldId id="298" r:id="rId15"/>
    <p:sldId id="290" r:id="rId16"/>
    <p:sldId id="281" r:id="rId17"/>
    <p:sldId id="326" r:id="rId18"/>
    <p:sldId id="327" r:id="rId19"/>
    <p:sldId id="280" r:id="rId20"/>
    <p:sldId id="293" r:id="rId21"/>
    <p:sldId id="274" r:id="rId22"/>
    <p:sldId id="275" r:id="rId23"/>
    <p:sldId id="277" r:id="rId24"/>
    <p:sldId id="273" r:id="rId25"/>
    <p:sldId id="294" r:id="rId26"/>
    <p:sldId id="291" r:id="rId27"/>
    <p:sldId id="292" r:id="rId28"/>
    <p:sldId id="295" r:id="rId29"/>
    <p:sldId id="296" r:id="rId30"/>
    <p:sldId id="278" r:id="rId31"/>
    <p:sldId id="287" r:id="rId32"/>
    <p:sldId id="319" r:id="rId33"/>
    <p:sldId id="320" r:id="rId34"/>
    <p:sldId id="321" r:id="rId35"/>
    <p:sldId id="322" r:id="rId36"/>
    <p:sldId id="299" r:id="rId37"/>
    <p:sldId id="300" r:id="rId38"/>
    <p:sldId id="282" r:id="rId39"/>
    <p:sldId id="283" r:id="rId40"/>
    <p:sldId id="311" r:id="rId41"/>
    <p:sldId id="312" r:id="rId42"/>
    <p:sldId id="325" r:id="rId43"/>
    <p:sldId id="313" r:id="rId44"/>
    <p:sldId id="31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867CFE2A-B6EC-C54D-B86A-3EC9A2379308}" type="datetimeFigureOut">
              <a:rPr lang="en-US" smtClean="0"/>
              <a:pPr/>
              <a:t>14/05/2012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959F2543-248E-B443-B22E-12AF595E13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5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1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0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FF82-ADC1-7440-96A9-B44241ECA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9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7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2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0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EEBF-8A66-9145-BECD-CD2E0D57CBF8}" type="datetimeFigureOut">
              <a:rPr lang="en-US" smtClean="0"/>
              <a:t>14/05/2012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455-6F1C-8A4B-A864-22C86807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4D45EEBF-8A66-9145-BECD-CD2E0D57CBF8}" type="datetimeFigureOut">
              <a:rPr lang="en-US" smtClean="0"/>
              <a:pPr/>
              <a:t>14/05/2012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DC6D8455-6F1C-8A4B-A864-22C868076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5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449"/>
            <a:ext cx="7772400" cy="239080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Mechanism of Diabetes remission after Bariatric Surgery</a:t>
            </a:r>
            <a:endParaRPr lang="en-US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098799"/>
            <a:ext cx="6874933" cy="364066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rial Black"/>
                <a:cs typeface="Arial Black"/>
              </a:rPr>
              <a:t>Mr</a:t>
            </a:r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 Black"/>
                <a:cs typeface="Arial Black"/>
              </a:rPr>
              <a:t>Siba</a:t>
            </a:r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 Black"/>
                <a:cs typeface="Arial Black"/>
              </a:rPr>
              <a:t>Senapati</a:t>
            </a:r>
            <a:endParaRPr lang="en-US" dirty="0" smtClean="0">
              <a:solidFill>
                <a:srgbClr val="FFFF00"/>
              </a:solidFill>
              <a:latin typeface="Arial Black"/>
              <a:cs typeface="Arial Black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Consultant Upper GI and Bariatric Surgeon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Salford Royal Hospital</a:t>
            </a:r>
          </a:p>
          <a:p>
            <a:endParaRPr lang="en-US" dirty="0" smtClean="0">
              <a:solidFill>
                <a:srgbClr val="FFFF00"/>
              </a:solidFill>
              <a:latin typeface="Arial Black"/>
              <a:cs typeface="Arial Black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DORN 2012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 Black"/>
                <a:cs typeface="Arial Black"/>
              </a:rPr>
              <a:t>University of Manchester</a:t>
            </a:r>
            <a:endParaRPr lang="en-US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8290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296857" cy="6993239"/>
          </a:xfrm>
          <a:prstGeom prst="rect">
            <a:avLst/>
          </a:prstGeom>
        </p:spPr>
      </p:pic>
      <p:pic>
        <p:nvPicPr>
          <p:cNvPr id="2" name="gastric_RNY_bypass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62" y="-2"/>
            <a:ext cx="9415918" cy="70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3467" y="76200"/>
            <a:ext cx="8119533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556" dirty="0">
                <a:solidFill>
                  <a:srgbClr val="FFFF00"/>
                </a:solidFill>
              </a:rPr>
              <a:t>BILIOPANCREATIC DIVERSION (BPD) </a:t>
            </a:r>
            <a:r>
              <a:rPr lang="en-US" sz="2600" dirty="0">
                <a:solidFill>
                  <a:srgbClr val="FFFF00"/>
                </a:solidFill>
              </a:rPr>
              <a:t/>
            </a:r>
            <a:br>
              <a:rPr lang="en-US" sz="2600" dirty="0">
                <a:solidFill>
                  <a:srgbClr val="FFFF00"/>
                </a:solidFill>
              </a:rPr>
            </a:b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914400"/>
            <a:ext cx="3124200" cy="5105400"/>
          </a:xfrm>
        </p:spPr>
        <p:txBody>
          <a:bodyPr>
            <a:normAutofit fontScale="92500" lnSpcReduction="10000"/>
          </a:bodyPr>
          <a:lstStyle/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 err="1">
                <a:solidFill>
                  <a:srgbClr val="FFFF00"/>
                </a:solidFill>
              </a:rPr>
              <a:t>Malabsorptive</a:t>
            </a:r>
            <a:endParaRPr lang="en-US" sz="2400" dirty="0">
              <a:solidFill>
                <a:srgbClr val="FFFF00"/>
              </a:solidFill>
            </a:endParaRP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larger stomach pouch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higher amount of weight loss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greater </a:t>
            </a:r>
            <a:r>
              <a:rPr lang="en-US" sz="2400" dirty="0" err="1">
                <a:solidFill>
                  <a:srgbClr val="FFFF00"/>
                </a:solidFill>
              </a:rPr>
              <a:t>malabsorption</a:t>
            </a:r>
            <a:r>
              <a:rPr lang="en-US" sz="2400" dirty="0">
                <a:solidFill>
                  <a:srgbClr val="FFFF00"/>
                </a:solidFill>
              </a:rPr>
              <a:t> of nutrients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GB" sz="2400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excess weight loss of 74 % at 1 year, 78 % at 2 years, 81 % at 3 years, 84 % at 4 years, and 91 % at 5 years*. </a:t>
            </a:r>
            <a:endParaRPr lang="en-US" sz="2400" dirty="0">
              <a:solidFill>
                <a:srgbClr val="FFFF00"/>
              </a:solidFill>
            </a:endParaRP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resolves type 2 diabetes in almost 77% of patients**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143375" y="259556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43468" y="5469467"/>
            <a:ext cx="4572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000" dirty="0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*Duodenal Switch: An Effective Therapy for Morbid Obesity – Intermediate Results” </a:t>
            </a:r>
            <a:r>
              <a:rPr lang="en-US" sz="1000" dirty="0" err="1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Baltasar</a:t>
            </a:r>
            <a:r>
              <a:rPr lang="en-US" sz="1000" dirty="0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 A, </a:t>
            </a:r>
            <a:r>
              <a:rPr lang="en-US" sz="1000" dirty="0" err="1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Bou</a:t>
            </a:r>
            <a:r>
              <a:rPr lang="en-US" sz="1000" dirty="0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 R. Obesity Surgery 2001 Feb; 11(1): 54-8.</a:t>
            </a:r>
          </a:p>
          <a:p>
            <a:pPr algn="l" eaLnBrk="0" hangingPunct="0">
              <a:spcBef>
                <a:spcPct val="50000"/>
              </a:spcBef>
            </a:pPr>
            <a:r>
              <a:rPr lang="de-DE" sz="1200" dirty="0">
                <a:solidFill>
                  <a:srgbClr val="FFFF00"/>
                </a:solidFill>
                <a:latin typeface="Arial"/>
              </a:rPr>
              <a:t>**</a:t>
            </a:r>
            <a:r>
              <a:rPr lang="en-US" sz="1000" dirty="0">
                <a:solidFill>
                  <a:srgbClr val="FFFF00"/>
                </a:solidFill>
                <a:latin typeface="Tahoma" charset="0"/>
              </a:rPr>
              <a:t>Buchwald H, </a:t>
            </a:r>
            <a:r>
              <a:rPr lang="en-US" sz="1000" dirty="0" err="1">
                <a:solidFill>
                  <a:srgbClr val="FFFF00"/>
                </a:solidFill>
                <a:latin typeface="Tahoma" charset="0"/>
              </a:rPr>
              <a:t>Avidor</a:t>
            </a:r>
            <a:r>
              <a:rPr lang="en-US" sz="1000" dirty="0">
                <a:solidFill>
                  <a:srgbClr val="FFFF00"/>
                </a:solidFill>
                <a:latin typeface="Tahoma" charset="0"/>
              </a:rPr>
              <a:t> Y, </a:t>
            </a:r>
            <a:r>
              <a:rPr lang="en-US" sz="1000" dirty="0" err="1">
                <a:solidFill>
                  <a:srgbClr val="FFFF00"/>
                </a:solidFill>
                <a:latin typeface="Tahoma" charset="0"/>
              </a:rPr>
              <a:t>Braunwald</a:t>
            </a:r>
            <a:r>
              <a:rPr lang="en-US" sz="1000" dirty="0">
                <a:solidFill>
                  <a:srgbClr val="FFFF00"/>
                </a:solidFill>
                <a:latin typeface="Tahoma" charset="0"/>
              </a:rPr>
              <a:t> E, et al. Bariatric Surgery—A Systematic Review of the Literature and Meta-analysis. Journal of the American Medical Association 2004 Oct 13;292(14).</a:t>
            </a:r>
          </a:p>
          <a:p>
            <a:pPr algn="l" eaLnBrk="0" hangingPunct="0">
              <a:spcBef>
                <a:spcPct val="50000"/>
              </a:spcBef>
            </a:pPr>
            <a:endParaRPr lang="de-DE" sz="1200" dirty="0">
              <a:solidFill>
                <a:srgbClr val="FFFF00"/>
              </a:solidFill>
              <a:latin typeface="Arial"/>
            </a:endParaRPr>
          </a:p>
          <a:p>
            <a:pPr algn="l" eaLnBrk="0" hangingPunct="0">
              <a:spcBef>
                <a:spcPct val="50000"/>
              </a:spcBef>
            </a:pPr>
            <a:endParaRPr lang="en-GB" sz="1000" dirty="0">
              <a:solidFill>
                <a:srgbClr val="FFFF00"/>
              </a:solidFill>
              <a:latin typeface="Verdana" charset="0"/>
              <a:ea typeface="Arial Unicode MS" charset="0"/>
              <a:cs typeface="Arial Unicode MS" charset="0"/>
            </a:endParaRPr>
          </a:p>
          <a:p>
            <a:pPr algn="l" eaLnBrk="0" hangingPunct="0">
              <a:spcBef>
                <a:spcPct val="50000"/>
              </a:spcBef>
            </a:pPr>
            <a:endParaRPr lang="de-DE" sz="10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9158" name="Picture 7" descr="69547_BilioPan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530" y="859976"/>
            <a:ext cx="4908287" cy="49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19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2397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111" dirty="0">
                <a:solidFill>
                  <a:srgbClr val="FFFF00"/>
                </a:solidFill>
              </a:rPr>
              <a:t>BILIOPANCREATIC DIVERSION (BPD) WITH DUODENAL SWITCH </a:t>
            </a:r>
            <a:r>
              <a:rPr lang="en-US" sz="2600" dirty="0">
                <a:solidFill>
                  <a:srgbClr val="FFFF00"/>
                </a:solidFill>
              </a:rPr>
              <a:t/>
            </a:r>
            <a:br>
              <a:rPr lang="en-US" sz="2600" dirty="0">
                <a:solidFill>
                  <a:srgbClr val="FFFF00"/>
                </a:solidFill>
              </a:rPr>
            </a:b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1400174"/>
            <a:ext cx="3200400" cy="4619625"/>
          </a:xfrm>
        </p:spPr>
        <p:txBody>
          <a:bodyPr>
            <a:normAutofit fontScale="92500" lnSpcReduction="10000"/>
          </a:bodyPr>
          <a:lstStyle/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 err="1">
                <a:solidFill>
                  <a:srgbClr val="FFFF00"/>
                </a:solidFill>
              </a:rPr>
              <a:t>Malabsorptive</a:t>
            </a:r>
            <a:endParaRPr lang="en-US" sz="2400" dirty="0">
              <a:solidFill>
                <a:srgbClr val="FFFF00"/>
              </a:solidFill>
            </a:endParaRP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larger stomach pouch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higher amount of weight loss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greater </a:t>
            </a:r>
            <a:r>
              <a:rPr lang="en-US" sz="2400" dirty="0" err="1">
                <a:solidFill>
                  <a:srgbClr val="FFFF00"/>
                </a:solidFill>
              </a:rPr>
              <a:t>malabsorption</a:t>
            </a:r>
            <a:r>
              <a:rPr lang="en-US" sz="2400" dirty="0">
                <a:solidFill>
                  <a:srgbClr val="FFFF00"/>
                </a:solidFill>
              </a:rPr>
              <a:t> of nutrients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GB" sz="2400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excess weight loss of 74 % at 1 year, 78 % at 2 years, 81 % at 3 years, 84 % at 4 years, and 91 % at 5 years*. </a:t>
            </a:r>
            <a:endParaRPr lang="en-US" sz="2400" dirty="0">
              <a:solidFill>
                <a:srgbClr val="FFFF00"/>
              </a:solidFill>
            </a:endParaRP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resolves type 2 diabetes in almost 77% of patients**</a:t>
            </a:r>
          </a:p>
          <a:p>
            <a:pPr marL="233363" indent="-233363" eaLnBrk="1" hangingPunct="1">
              <a:lnSpc>
                <a:spcPct val="90000"/>
              </a:lnSpc>
              <a:tabLst>
                <a:tab pos="2568575" algn="l"/>
              </a:tabLst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143375" y="259556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dirty="0">
              <a:latin typeface="Arial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74133" y="5283201"/>
            <a:ext cx="516466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000" dirty="0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*Duodenal Switch: An Effective Therapy for Morbid Obesity – Intermediate Results” </a:t>
            </a:r>
            <a:r>
              <a:rPr lang="en-US" sz="1000" dirty="0" err="1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Baltasar</a:t>
            </a:r>
            <a:r>
              <a:rPr lang="en-US" sz="1000" dirty="0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 A, </a:t>
            </a:r>
            <a:r>
              <a:rPr lang="en-US" sz="1000" dirty="0" err="1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Bou</a:t>
            </a:r>
            <a:r>
              <a:rPr lang="en-US" sz="1000" dirty="0">
                <a:solidFill>
                  <a:srgbClr val="FFFF00"/>
                </a:solidFill>
                <a:latin typeface="Verdana" charset="0"/>
                <a:ea typeface="Arial Unicode MS" charset="0"/>
                <a:cs typeface="Arial Unicode MS" charset="0"/>
              </a:rPr>
              <a:t> R. Obesity Surgery 2001 Feb; 11(1): 54-8.</a:t>
            </a:r>
          </a:p>
          <a:p>
            <a:pPr algn="l" eaLnBrk="0" hangingPunct="0">
              <a:spcBef>
                <a:spcPct val="50000"/>
              </a:spcBef>
            </a:pPr>
            <a:r>
              <a:rPr lang="de-DE" sz="1200" dirty="0">
                <a:solidFill>
                  <a:srgbClr val="FFFF00"/>
                </a:solidFill>
                <a:latin typeface="Arial"/>
              </a:rPr>
              <a:t>**</a:t>
            </a:r>
            <a:r>
              <a:rPr lang="en-US" sz="1000" dirty="0">
                <a:solidFill>
                  <a:srgbClr val="FFFF00"/>
                </a:solidFill>
                <a:latin typeface="Tahoma" charset="0"/>
              </a:rPr>
              <a:t>Buchwald H, </a:t>
            </a:r>
            <a:r>
              <a:rPr lang="en-US" sz="1000" dirty="0" err="1">
                <a:solidFill>
                  <a:srgbClr val="FFFF00"/>
                </a:solidFill>
                <a:latin typeface="Tahoma" charset="0"/>
              </a:rPr>
              <a:t>Avidor</a:t>
            </a:r>
            <a:r>
              <a:rPr lang="en-US" sz="1000" dirty="0">
                <a:solidFill>
                  <a:srgbClr val="FFFF00"/>
                </a:solidFill>
                <a:latin typeface="Tahoma" charset="0"/>
              </a:rPr>
              <a:t> Y, </a:t>
            </a:r>
            <a:r>
              <a:rPr lang="en-US" sz="1000" dirty="0" err="1">
                <a:solidFill>
                  <a:srgbClr val="FFFF00"/>
                </a:solidFill>
                <a:latin typeface="Tahoma" charset="0"/>
              </a:rPr>
              <a:t>Braunwald</a:t>
            </a:r>
            <a:r>
              <a:rPr lang="en-US" sz="1000" dirty="0">
                <a:solidFill>
                  <a:srgbClr val="FFFF00"/>
                </a:solidFill>
                <a:latin typeface="Tahoma" charset="0"/>
              </a:rPr>
              <a:t> E, et al. Bariatric Surgery—A Systematic Review of the Literature and Meta-analysis. Journal of the American Medical Association 2004 Oct 13;292(14).</a:t>
            </a:r>
          </a:p>
          <a:p>
            <a:pPr algn="l" eaLnBrk="0" hangingPunct="0">
              <a:spcBef>
                <a:spcPct val="50000"/>
              </a:spcBef>
            </a:pPr>
            <a:endParaRPr lang="de-DE" sz="1200" dirty="0">
              <a:solidFill>
                <a:srgbClr val="FFFF00"/>
              </a:solidFill>
              <a:latin typeface="Arial"/>
            </a:endParaRPr>
          </a:p>
          <a:p>
            <a:pPr algn="l" eaLnBrk="0" hangingPunct="0">
              <a:spcBef>
                <a:spcPct val="50000"/>
              </a:spcBef>
            </a:pPr>
            <a:endParaRPr lang="en-GB" sz="1000" dirty="0">
              <a:solidFill>
                <a:srgbClr val="FFFF00"/>
              </a:solidFill>
              <a:latin typeface="Verdana" charset="0"/>
              <a:ea typeface="Arial Unicode MS" charset="0"/>
              <a:cs typeface="Arial Unicode MS" charset="0"/>
            </a:endParaRPr>
          </a:p>
          <a:p>
            <a:pPr algn="l" eaLnBrk="0" hangingPunct="0">
              <a:spcBef>
                <a:spcPct val="50000"/>
              </a:spcBef>
            </a:pPr>
            <a:endParaRPr lang="de-DE" sz="10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50182" name="Rectangle 10"/>
          <p:cNvSpPr>
            <a:spLocks noChangeArrowheads="1"/>
          </p:cNvSpPr>
          <p:nvPr/>
        </p:nvSpPr>
        <p:spPr bwMode="auto">
          <a:xfrm>
            <a:off x="2543175" y="1400175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dirty="0">
              <a:latin typeface="Arial"/>
            </a:endParaRPr>
          </a:p>
        </p:txBody>
      </p:sp>
      <p:pic>
        <p:nvPicPr>
          <p:cNvPr id="50183" name="Picture 9" descr="BilioPanDS-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067" y="1400175"/>
            <a:ext cx="4788959" cy="388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84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25" y="1"/>
            <a:ext cx="9401952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6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8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3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Co-morbidity Resolution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210776"/>
              </p:ext>
            </p:extLst>
          </p:nvPr>
        </p:nvGraphicFramePr>
        <p:xfrm>
          <a:off x="457200" y="1417637"/>
          <a:ext cx="8229600" cy="4424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9371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Gastric Banding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Gastric Bypass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BPD or DS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5937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EWL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47%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62%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70%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5937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Resolution of DM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48%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84%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99%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102476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Resolution of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  <a:latin typeface="Arial"/>
                        </a:rPr>
                        <a:t>Hyperlipidaemia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59%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68%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83%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5937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Resolution of HT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43%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68%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83%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102476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Resolution of Sleep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  <a:latin typeface="Arial"/>
                        </a:rPr>
                        <a:t>Apnoea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95%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80%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</a:rPr>
                        <a:t>92%</a:t>
                      </a:r>
                      <a:endParaRPr lang="en-US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7600" y="6231467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</a:rPr>
              <a:t>Buchwald et al. JAMA.2004:292:1724-1737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72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7918"/>
            <a:ext cx="9144000" cy="14425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Bariatric surgery versus conventional medical therapy for type 2 diabetes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4294967295"/>
          </p:nvPr>
        </p:nvSpPr>
        <p:spPr>
          <a:xfrm>
            <a:off x="141098" y="1928628"/>
            <a:ext cx="8545701" cy="465632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60 patients between ages 30-60years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BMI  35 or more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At least 5years of diabetes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HBA1c 7% or more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Randomised</a:t>
            </a:r>
            <a:r>
              <a:rPr lang="en-US" sz="2000" dirty="0" smtClean="0">
                <a:solidFill>
                  <a:srgbClr val="FFFF00"/>
                </a:solidFill>
              </a:rPr>
              <a:t> to medical therapy or gastric bypass or BPD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End point diabetes remission at 2yrs (</a:t>
            </a:r>
            <a:r>
              <a:rPr lang="en-US" sz="2000" dirty="0" err="1" smtClean="0">
                <a:solidFill>
                  <a:srgbClr val="FFFF00"/>
                </a:solidFill>
              </a:rPr>
              <a:t>fbs</a:t>
            </a:r>
            <a:r>
              <a:rPr lang="en-US" sz="2000" dirty="0" smtClean="0">
                <a:solidFill>
                  <a:srgbClr val="FFFF00"/>
                </a:solidFill>
              </a:rPr>
              <a:t> 5.6mmol and HBA1c of &lt;6.5% in absence of pharmacotherapy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No remission in </a:t>
            </a:r>
            <a:r>
              <a:rPr lang="en-US" sz="2000" dirty="0" err="1" smtClean="0">
                <a:solidFill>
                  <a:srgbClr val="FFFF00"/>
                </a:solidFill>
              </a:rPr>
              <a:t>pts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tted</a:t>
            </a:r>
            <a:r>
              <a:rPr lang="en-US" sz="2000" dirty="0" smtClean="0">
                <a:solidFill>
                  <a:srgbClr val="FFFF00"/>
                </a:solidFill>
              </a:rPr>
              <a:t> with medication whereas 75% in GBYP and 95% in BPD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In severely obese </a:t>
            </a:r>
            <a:r>
              <a:rPr lang="en-US" sz="2000" dirty="0" err="1" smtClean="0">
                <a:solidFill>
                  <a:srgbClr val="FFFF00"/>
                </a:solidFill>
              </a:rPr>
              <a:t>pts</a:t>
            </a:r>
            <a:r>
              <a:rPr lang="en-US" sz="2000" dirty="0" smtClean="0">
                <a:solidFill>
                  <a:srgbClr val="FFFF00"/>
                </a:solidFill>
              </a:rPr>
              <a:t> with type 2 diabetes bariatric surgery resulted in better control than did medical therapy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pPr marL="1371600" lvl="3" indent="0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					</a:t>
            </a:r>
            <a:r>
              <a:rPr lang="en-US" sz="1600" dirty="0" smtClean="0">
                <a:solidFill>
                  <a:srgbClr val="FFFF00"/>
                </a:solidFill>
              </a:rPr>
              <a:t>	</a:t>
            </a:r>
            <a:r>
              <a:rPr lang="en-US" sz="1600" dirty="0" err="1" smtClean="0">
                <a:solidFill>
                  <a:srgbClr val="FFFF00"/>
                </a:solidFill>
              </a:rPr>
              <a:t>Mingrove</a:t>
            </a:r>
            <a:r>
              <a:rPr lang="en-US" sz="1600" dirty="0" smtClean="0">
                <a:solidFill>
                  <a:srgbClr val="FFFF00"/>
                </a:solidFill>
              </a:rPr>
              <a:t> G et al. N </a:t>
            </a:r>
            <a:r>
              <a:rPr lang="en-US" sz="1600" dirty="0" err="1" smtClean="0">
                <a:solidFill>
                  <a:srgbClr val="FFFF00"/>
                </a:solidFill>
              </a:rPr>
              <a:t>Eng</a:t>
            </a:r>
            <a:r>
              <a:rPr lang="en-US" sz="1600" dirty="0" smtClean="0">
                <a:solidFill>
                  <a:srgbClr val="FFFF00"/>
                </a:solidFill>
              </a:rPr>
              <a:t> J Med April 2012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7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Bariatric Surgery versus intensive medical therapy in obese patients with diabetes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150 patients between ages of 20-60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BMI range of 27-43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Average HBA1c 9.2%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Duration of diabetes &gt;8years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Randomised</a:t>
            </a:r>
            <a:r>
              <a:rPr lang="en-US" sz="2000" dirty="0" smtClean="0">
                <a:solidFill>
                  <a:srgbClr val="FFFF00"/>
                </a:solidFill>
              </a:rPr>
              <a:t> to intensive medical </a:t>
            </a:r>
            <a:r>
              <a:rPr lang="en-US" sz="2000" dirty="0" err="1" smtClean="0">
                <a:solidFill>
                  <a:srgbClr val="FFFF00"/>
                </a:solidFill>
              </a:rPr>
              <a:t>tt</a:t>
            </a:r>
            <a:r>
              <a:rPr lang="en-US" sz="2000" dirty="0" smtClean="0">
                <a:solidFill>
                  <a:srgbClr val="FFFF00"/>
                </a:solidFill>
              </a:rPr>
              <a:t> versus  GBYP or Sleeve </a:t>
            </a:r>
            <a:r>
              <a:rPr lang="en-US" sz="2000" dirty="0" err="1" smtClean="0">
                <a:solidFill>
                  <a:srgbClr val="FFFF00"/>
                </a:solidFill>
              </a:rPr>
              <a:t>gastrectomy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Primary end point was HBA1c of 6% at 12months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Proportion of </a:t>
            </a:r>
            <a:r>
              <a:rPr lang="en-US" sz="2000" dirty="0" err="1" smtClean="0">
                <a:solidFill>
                  <a:srgbClr val="FFFF00"/>
                </a:solidFill>
              </a:rPr>
              <a:t>pts</a:t>
            </a:r>
            <a:r>
              <a:rPr lang="en-US" sz="2000" dirty="0" smtClean="0">
                <a:solidFill>
                  <a:srgbClr val="FFFF00"/>
                </a:solidFill>
              </a:rPr>
              <a:t> achieved primary end point was 12% in medial arm and 42% and 37% in the GBYP and Sleeve </a:t>
            </a:r>
            <a:r>
              <a:rPr lang="en-US" sz="2000" dirty="0" err="1" smtClean="0">
                <a:solidFill>
                  <a:srgbClr val="FFFF00"/>
                </a:solidFill>
              </a:rPr>
              <a:t>gastrectomy</a:t>
            </a:r>
            <a:r>
              <a:rPr lang="en-US" sz="2000" dirty="0" smtClean="0">
                <a:solidFill>
                  <a:srgbClr val="FFFF00"/>
                </a:solidFill>
              </a:rPr>
              <a:t> respectively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Bariatric surgery achieved </a:t>
            </a:r>
            <a:r>
              <a:rPr lang="en-US" sz="2000" dirty="0" err="1" smtClean="0">
                <a:solidFill>
                  <a:srgbClr val="FFFF00"/>
                </a:solidFill>
              </a:rPr>
              <a:t>glycaemic</a:t>
            </a:r>
            <a:r>
              <a:rPr lang="en-US" sz="2000" dirty="0" smtClean="0">
                <a:solidFill>
                  <a:srgbClr val="FFFF00"/>
                </a:solidFill>
              </a:rPr>
              <a:t> control in </a:t>
            </a:r>
            <a:r>
              <a:rPr lang="en-US" sz="2000" smtClean="0">
                <a:solidFill>
                  <a:srgbClr val="FFFF00"/>
                </a:solidFill>
              </a:rPr>
              <a:t>significanty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more </a:t>
            </a:r>
            <a:r>
              <a:rPr lang="en-US" sz="2000" dirty="0" err="1" smtClean="0">
                <a:solidFill>
                  <a:srgbClr val="FFFF00"/>
                </a:solidFill>
              </a:rPr>
              <a:t>pts</a:t>
            </a:r>
            <a:r>
              <a:rPr lang="en-US" sz="2000" dirty="0" smtClean="0">
                <a:solidFill>
                  <a:srgbClr val="FFFF00"/>
                </a:solidFill>
              </a:rPr>
              <a:t> than medical therapy alone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sz="1600" dirty="0" smtClean="0">
                <a:solidFill>
                  <a:srgbClr val="FFFF00"/>
                </a:solidFill>
              </a:rPr>
              <a:t>						</a:t>
            </a:r>
            <a:r>
              <a:rPr lang="en-US" sz="1600" dirty="0" err="1" smtClean="0">
                <a:solidFill>
                  <a:srgbClr val="FFFF00"/>
                </a:solidFill>
              </a:rPr>
              <a:t>Schauer</a:t>
            </a:r>
            <a:r>
              <a:rPr lang="en-US" sz="1600" dirty="0" smtClean="0">
                <a:solidFill>
                  <a:srgbClr val="FFFF00"/>
                </a:solidFill>
              </a:rPr>
              <a:t> P R et al. N </a:t>
            </a:r>
            <a:r>
              <a:rPr lang="en-US" sz="1600" dirty="0" err="1" smtClean="0">
                <a:solidFill>
                  <a:srgbClr val="FFFF00"/>
                </a:solidFill>
              </a:rPr>
              <a:t>Eng</a:t>
            </a:r>
            <a:r>
              <a:rPr lang="en-US" sz="1600" dirty="0" smtClean="0">
                <a:solidFill>
                  <a:srgbClr val="FFFF00"/>
                </a:solidFill>
              </a:rPr>
              <a:t> J Med April 2012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9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abolicSurgeryforWellnessGrandRoundsSAB (dragged)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866318" y="0"/>
            <a:ext cx="12822186" cy="6858000"/>
          </a:xfrm>
        </p:spPr>
      </p:pic>
    </p:spTree>
    <p:extLst>
      <p:ext uri="{BB962C8B-B14F-4D97-AF65-F5344CB8AC3E}">
        <p14:creationId xmlns:p14="http://schemas.microsoft.com/office/powerpoint/2010/main" val="34598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Background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 mid-twentieth century relationship between improvements in diabetes and gastric resection surgery began to be published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	Friedman et al. The amelioration of diabetes mellitus following 					             subtotal gastrectomy. Surg Gynecol Obstet 1955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	Forgacs et al. Improvement of glucose tolerance in diabetes 						          following gastrectomy. Z Gastroenterol 1973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	Kellum et al. Gastrointestinal hormone responses to meals before 						and after gastric bypass and vertical banded 							gastroplasty. Ann Surg 1990 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0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3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 descr="MetabolicSurgeryforWellnessGrandRoundsSAB (dragged)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828801" y="0"/>
            <a:ext cx="12776587" cy="6858000"/>
          </a:xfrm>
        </p:spPr>
      </p:pic>
    </p:spTree>
    <p:extLst>
      <p:ext uri="{BB962C8B-B14F-4D97-AF65-F5344CB8AC3E}">
        <p14:creationId xmlns:p14="http://schemas.microsoft.com/office/powerpoint/2010/main" val="324898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abolicSurgeryforWellnessGrandRoundsSAB (dragged) 13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845733" y="0"/>
            <a:ext cx="12716559" cy="6858000"/>
          </a:xfrm>
        </p:spPr>
      </p:pic>
    </p:spTree>
    <p:extLst>
      <p:ext uri="{BB962C8B-B14F-4D97-AF65-F5344CB8AC3E}">
        <p14:creationId xmlns:p14="http://schemas.microsoft.com/office/powerpoint/2010/main" val="271365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abolicSurgeryforWellnessGrandRoundsSAB (dragged)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808598" y="-269412"/>
            <a:ext cx="12775626" cy="7330612"/>
          </a:xfrm>
        </p:spPr>
      </p:pic>
    </p:spTree>
    <p:extLst>
      <p:ext uri="{BB962C8B-B14F-4D97-AF65-F5344CB8AC3E}">
        <p14:creationId xmlns:p14="http://schemas.microsoft.com/office/powerpoint/2010/main" val="213712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abolicSurgeryforWellnessGrandRoundsSAB (dragged) 1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710267" y="0"/>
            <a:ext cx="12615334" cy="6857999"/>
          </a:xfrm>
        </p:spPr>
      </p:pic>
    </p:spTree>
    <p:extLst>
      <p:ext uri="{BB962C8B-B14F-4D97-AF65-F5344CB8AC3E}">
        <p14:creationId xmlns:p14="http://schemas.microsoft.com/office/powerpoint/2010/main" val="90450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9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etabolicSurgeryforWellnessGrandRoundsSAB (dragged)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001001" y="-220133"/>
            <a:ext cx="13024601" cy="7078133"/>
          </a:xfrm>
        </p:spPr>
      </p:pic>
    </p:spTree>
    <p:extLst>
      <p:ext uri="{BB962C8B-B14F-4D97-AF65-F5344CB8AC3E}">
        <p14:creationId xmlns:p14="http://schemas.microsoft.com/office/powerpoint/2010/main" val="237038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abolicSurgeryforWellnessGrandRoundsSAB (dragged) 14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750876" y="0"/>
            <a:ext cx="12639009" cy="6858000"/>
          </a:xfrm>
        </p:spPr>
      </p:pic>
    </p:spTree>
    <p:extLst>
      <p:ext uri="{BB962C8B-B14F-4D97-AF65-F5344CB8AC3E}">
        <p14:creationId xmlns:p14="http://schemas.microsoft.com/office/powerpoint/2010/main" val="329410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5" y="238125"/>
            <a:ext cx="701675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8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6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65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432"/>
            <a:ext cx="9144000" cy="71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2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7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479675"/>
            <a:ext cx="6477000" cy="4530725"/>
          </a:xfrm>
        </p:spPr>
        <p:txBody>
          <a:bodyPr/>
          <a:lstStyle/>
          <a:p>
            <a:pPr eaLnBrk="1" hangingPunct="1">
              <a:buFont typeface="Times CE" charset="0"/>
              <a:buNone/>
            </a:pPr>
            <a:r>
              <a:rPr lang="en-US" sz="1800" b="1">
                <a:latin typeface="Arial" charset="0"/>
              </a:rPr>
              <a:t> 	  	                                 </a:t>
            </a:r>
            <a:r>
              <a:rPr lang="en-US" sz="1600">
                <a:latin typeface="Arial" charset="0"/>
              </a:rPr>
              <a:t>Five-Year Healthcare Utilization</a:t>
            </a:r>
          </a:p>
        </p:txBody>
      </p:sp>
      <p:sp>
        <p:nvSpPr>
          <p:cNvPr id="39939" name="Text Box 31"/>
          <p:cNvSpPr txBox="1">
            <a:spLocks noChangeArrowheads="1"/>
          </p:cNvSpPr>
          <p:nvPr/>
        </p:nvSpPr>
        <p:spPr bwMode="auto">
          <a:xfrm>
            <a:off x="2495550" y="6218238"/>
            <a:ext cx="6038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 err="1">
                <a:solidFill>
                  <a:srgbClr val="FFFF00"/>
                </a:solidFill>
                <a:latin typeface="Arial"/>
              </a:rPr>
              <a:t>Christou</a:t>
            </a:r>
            <a:r>
              <a:rPr lang="en-US" sz="1200" dirty="0">
                <a:solidFill>
                  <a:srgbClr val="FFFF00"/>
                </a:solidFill>
                <a:latin typeface="Arial"/>
              </a:rPr>
              <a:t> NV, </a:t>
            </a:r>
            <a:r>
              <a:rPr lang="en-US" sz="1200" dirty="0" err="1">
                <a:solidFill>
                  <a:srgbClr val="FFFF00"/>
                </a:solidFill>
                <a:latin typeface="Arial"/>
              </a:rPr>
              <a:t>Sampalis</a:t>
            </a:r>
            <a:r>
              <a:rPr lang="en-US" sz="1200" dirty="0">
                <a:solidFill>
                  <a:srgbClr val="FFFF00"/>
                </a:solidFill>
                <a:latin typeface="Arial"/>
              </a:rPr>
              <a:t> JS, </a:t>
            </a:r>
            <a:r>
              <a:rPr lang="en-US" sz="1200" dirty="0" err="1">
                <a:solidFill>
                  <a:srgbClr val="FFFF00"/>
                </a:solidFill>
                <a:latin typeface="Arial"/>
              </a:rPr>
              <a:t>Liberman</a:t>
            </a:r>
            <a:r>
              <a:rPr lang="en-US" sz="1200" dirty="0">
                <a:solidFill>
                  <a:srgbClr val="FFFF00"/>
                </a:solidFill>
                <a:latin typeface="Arial"/>
              </a:rPr>
              <a:t> M, et al. Surgery Decreases Long-Term Mortality, Morbidity, and Health Care Use in Morbidly Obese Patients. Annals of Surgery 2004;240(3):416-424.</a:t>
            </a:r>
          </a:p>
        </p:txBody>
      </p:sp>
      <p:sp>
        <p:nvSpPr>
          <p:cNvPr id="39941" name="Text Box 33"/>
          <p:cNvSpPr txBox="1">
            <a:spLocks noChangeArrowheads="1"/>
          </p:cNvSpPr>
          <p:nvPr/>
        </p:nvSpPr>
        <p:spPr bwMode="auto">
          <a:xfrm>
            <a:off x="1168401" y="838200"/>
            <a:ext cx="7366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&gt;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Economic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payoff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of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obesity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surgery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within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3.5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years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as a    </a:t>
            </a:r>
          </a:p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 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result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of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reductions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in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direct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healthcare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costs</a:t>
            </a:r>
            <a:r>
              <a:rPr lang="de-DE" dirty="0">
                <a:solidFill>
                  <a:srgbClr val="FFFF00"/>
                </a:solidFill>
                <a:latin typeface="Arial"/>
                <a:ea typeface="Arial Unicode MS" charset="0"/>
                <a:cs typeface="Arial Unicode MS" charset="0"/>
              </a:rPr>
              <a:t>.</a:t>
            </a:r>
          </a:p>
          <a:p>
            <a:pPr algn="l">
              <a:spcBef>
                <a:spcPct val="50000"/>
              </a:spcBef>
              <a:buFont typeface="Wingdings" charset="2"/>
              <a:buNone/>
            </a:pP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&gt; After 5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years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,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the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total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hospitalization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costs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for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control</a:t>
            </a:r>
            <a:r>
              <a:rPr lang="de-DE" dirty="0" smtClean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group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was 29 %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higher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than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for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those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who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had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surgery</a:t>
            </a:r>
            <a:r>
              <a:rPr lang="de-DE" dirty="0">
                <a:solidFill>
                  <a:srgbClr val="FFFF00"/>
                </a:solidFill>
                <a:latin typeface="Arial"/>
                <a:ea typeface="Times New Roman" charset="0"/>
                <a:cs typeface="Times New Roman" charset="0"/>
              </a:rPr>
              <a:t>. </a:t>
            </a:r>
          </a:p>
        </p:txBody>
      </p:sp>
      <p:sp>
        <p:nvSpPr>
          <p:cNvPr id="39942" name="Rectangle 34"/>
          <p:cNvSpPr>
            <a:spLocks noChangeArrowheads="1"/>
          </p:cNvSpPr>
          <p:nvPr/>
        </p:nvSpPr>
        <p:spPr bwMode="auto">
          <a:xfrm>
            <a:off x="19812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r>
              <a:rPr lang="de-DE" sz="2600" b="1" dirty="0" err="1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Obesity</a:t>
            </a:r>
            <a:r>
              <a:rPr lang="de-DE" sz="2600" b="1" dirty="0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sz="2600" b="1" dirty="0" err="1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surgery</a:t>
            </a:r>
            <a:r>
              <a:rPr lang="de-DE" sz="2600" b="1" dirty="0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sz="2600" b="1" dirty="0" err="1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is</a:t>
            </a:r>
            <a:r>
              <a:rPr lang="de-DE" sz="2600" b="1" dirty="0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sz="2600" b="1" dirty="0" err="1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cost</a:t>
            </a:r>
            <a:r>
              <a:rPr lang="de-DE" sz="2600" b="1" dirty="0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de-DE" sz="2600" b="1" dirty="0" err="1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effective</a:t>
            </a:r>
            <a:r>
              <a:rPr lang="de-DE" sz="2600" b="1" dirty="0">
                <a:solidFill>
                  <a:srgbClr val="FFFF00"/>
                </a:solidFill>
                <a:latin typeface="Arial" charset="0"/>
                <a:ea typeface="Times New Roman" charset="0"/>
                <a:cs typeface="Times New Roman" charset="0"/>
              </a:rPr>
              <a:t>.</a:t>
            </a:r>
            <a:endParaRPr lang="en-US" sz="2600" b="1" dirty="0">
              <a:solidFill>
                <a:srgbClr val="FFFF00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94596" name="Group 36"/>
          <p:cNvGraphicFramePr>
            <a:graphicFrameLocks noGrp="1"/>
          </p:cNvGraphicFramePr>
          <p:nvPr/>
        </p:nvGraphicFramePr>
        <p:xfrm>
          <a:off x="2495550" y="2844803"/>
          <a:ext cx="5300133" cy="3124199"/>
        </p:xfrm>
        <a:graphic>
          <a:graphicData uri="http://schemas.openxmlformats.org/drawingml/2006/table">
            <a:tbl>
              <a:tblPr/>
              <a:tblGrid>
                <a:gridCol w="1677615"/>
                <a:gridCol w="1386524"/>
                <a:gridCol w="1388012"/>
                <a:gridCol w="847982"/>
              </a:tblGrid>
              <a:tr h="981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BARIATRIC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MEAN (SD)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CONTROLS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MEAN (SD)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P-VALUE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7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Hospitalizations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2.75 (3.44)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3.17 (3.22)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0.001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2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Hospital Days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21.05 (38.97)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36.59 (25.41)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0.001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2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Physician Visits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9.62 (15.8)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17.00 (21.74)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90000"/>
                        <a:buFont typeface="Times CE" charset="-18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0.001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970" name="Rectangle 63"/>
          <p:cNvSpPr>
            <a:spLocks noChangeArrowheads="1"/>
          </p:cNvSpPr>
          <p:nvPr/>
        </p:nvSpPr>
        <p:spPr bwMode="auto">
          <a:xfrm>
            <a:off x="2495550" y="2844803"/>
            <a:ext cx="6038850" cy="312420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319239"/>
      </p:ext>
    </p:ext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709332"/>
          </a:xfrm>
        </p:spPr>
        <p:txBody>
          <a:bodyPr>
            <a:normAutofit fontScale="90000"/>
          </a:bodyPr>
          <a:lstStyle/>
          <a:p>
            <a:r>
              <a:rPr lang="en-US" sz="3111" b="1" dirty="0" smtClean="0">
                <a:solidFill>
                  <a:srgbClr val="FFFF00"/>
                </a:solidFill>
              </a:rPr>
              <a:t>The clinical effectiveness and cost-effectiveness of bariatric (weight loss) surgery for obesity: a systematic review and economic evaluation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667" b="1" dirty="0" smtClean="0">
                <a:solidFill>
                  <a:srgbClr val="FFFF00"/>
                </a:solidFill>
              </a:rPr>
              <a:t>Southampton Health and Technology Assessment Centre</a:t>
            </a:r>
            <a:endParaRPr lang="en-US" sz="2667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1867"/>
            <a:ext cx="8229600" cy="3408362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Surgery is Safe and Cost-effective for Moderate and Severe Obesity</a:t>
            </a:r>
          </a:p>
          <a:p>
            <a:endParaRPr lang="en-US" sz="4000" dirty="0" smtClean="0">
              <a:solidFill>
                <a:srgbClr val="FFFF00"/>
              </a:solidFill>
            </a:endParaRPr>
          </a:p>
          <a:p>
            <a:endParaRPr lang="en-US" sz="4000" dirty="0" smtClean="0">
              <a:solidFill>
                <a:srgbClr val="FFFF00"/>
              </a:solidFill>
            </a:endParaRPr>
          </a:p>
          <a:p>
            <a:pPr lvl="3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				Picot J et al, Health </a:t>
            </a:r>
            <a:r>
              <a:rPr lang="en-US" sz="2800" dirty="0" err="1" smtClean="0">
                <a:solidFill>
                  <a:srgbClr val="FFFF00"/>
                </a:solidFill>
              </a:rPr>
              <a:t>Technol</a:t>
            </a:r>
            <a:r>
              <a:rPr lang="en-US" sz="2800" dirty="0" smtClean="0">
                <a:solidFill>
                  <a:srgbClr val="FFFF00"/>
                </a:solidFill>
              </a:rPr>
              <a:t> Assess 				2009sept13(41)1-190,215-357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8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8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Types of obesity Surgery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5554133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Restrictive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Vertical banded </a:t>
            </a:r>
            <a:r>
              <a:rPr lang="en-US" sz="1600" dirty="0" err="1" smtClean="0">
                <a:solidFill>
                  <a:srgbClr val="FFFF00"/>
                </a:solidFill>
              </a:rPr>
              <a:t>gastroplasty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Adjustable Gastric Banding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Sleeve </a:t>
            </a:r>
            <a:r>
              <a:rPr lang="en-US" sz="1600" dirty="0" err="1" smtClean="0">
                <a:solidFill>
                  <a:srgbClr val="FFFF00"/>
                </a:solidFill>
              </a:rPr>
              <a:t>Gastrectomy</a:t>
            </a:r>
            <a:endParaRPr lang="en-US" sz="1600" dirty="0" smtClean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err="1" smtClean="0">
                <a:solidFill>
                  <a:srgbClr val="FFFF00"/>
                </a:solidFill>
              </a:rPr>
              <a:t>Malabsorptive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/>
            <a:r>
              <a:rPr lang="en-US" sz="1600" dirty="0" err="1" smtClean="0">
                <a:solidFill>
                  <a:srgbClr val="FFFF00"/>
                </a:solidFill>
              </a:rPr>
              <a:t>Jejunoileal</a:t>
            </a:r>
            <a:r>
              <a:rPr lang="en-US" sz="1600" dirty="0" smtClean="0">
                <a:solidFill>
                  <a:srgbClr val="FFFF00"/>
                </a:solidFill>
              </a:rPr>
              <a:t> bypass</a:t>
            </a:r>
          </a:p>
          <a:p>
            <a:pPr lvl="1"/>
            <a:r>
              <a:rPr lang="en-US" sz="1600" dirty="0" err="1" smtClean="0">
                <a:solidFill>
                  <a:srgbClr val="FFFF00"/>
                </a:solidFill>
              </a:rPr>
              <a:t>Biliopancratic</a:t>
            </a:r>
            <a:r>
              <a:rPr lang="en-US" sz="1600" dirty="0" smtClean="0">
                <a:solidFill>
                  <a:srgbClr val="FFFF00"/>
                </a:solidFill>
              </a:rPr>
              <a:t> Diversion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Duodenal Switch</a:t>
            </a:r>
          </a:p>
          <a:p>
            <a:pPr lvl="1"/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Combined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Gastric Bypass 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Newer Novel models</a:t>
            </a: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Sleeved </a:t>
            </a:r>
            <a:r>
              <a:rPr lang="en-US" sz="1600" dirty="0" err="1" smtClean="0">
                <a:solidFill>
                  <a:srgbClr val="FFFF00"/>
                </a:solidFill>
              </a:rPr>
              <a:t>jejunoileal</a:t>
            </a:r>
            <a:r>
              <a:rPr lang="en-US" sz="1600" dirty="0" smtClean="0">
                <a:solidFill>
                  <a:srgbClr val="FFFF00"/>
                </a:solidFill>
              </a:rPr>
              <a:t> bypass</a:t>
            </a:r>
          </a:p>
          <a:p>
            <a:pPr lvl="1"/>
            <a:r>
              <a:rPr lang="en-US" sz="1600" dirty="0" err="1" smtClean="0">
                <a:solidFill>
                  <a:srgbClr val="FFFF00"/>
                </a:solidFill>
              </a:rPr>
              <a:t>Ileal</a:t>
            </a:r>
            <a:r>
              <a:rPr lang="en-US" sz="1600" dirty="0" smtClean="0">
                <a:solidFill>
                  <a:srgbClr val="FFFF00"/>
                </a:solidFill>
              </a:rPr>
              <a:t> interposition</a:t>
            </a:r>
            <a:endParaRPr lang="en-US" sz="1600" dirty="0">
              <a:solidFill>
                <a:srgbClr val="FFFF00"/>
              </a:solidFill>
            </a:endParaRPr>
          </a:p>
          <a:p>
            <a:pPr lvl="1"/>
            <a:r>
              <a:rPr lang="en-US" sz="1600" dirty="0" err="1" smtClean="0">
                <a:solidFill>
                  <a:srgbClr val="FFFF00"/>
                </a:solidFill>
              </a:rPr>
              <a:t>Endobarrier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316654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11126"/>
            <a:ext cx="77724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 smtClean="0">
                <a:solidFill>
                  <a:srgbClr val="FFFF00"/>
                </a:solidFill>
                <a:latin typeface="Arial" charset="0"/>
                <a:cs typeface="+mj-cs"/>
              </a:rPr>
              <a:t>Safety of Ambulatory Bariatric Surgery</a:t>
            </a:r>
            <a:endParaRPr lang="en-US" sz="4800" dirty="0" smtClean="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238375"/>
            <a:ext cx="7343775" cy="228441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GB" sz="2400" b="1" dirty="0" smtClean="0">
                <a:latin typeface="Arial" charset="0"/>
                <a:cs typeface="+mn-cs"/>
              </a:rPr>
              <a:t>Senapati PS, </a:t>
            </a:r>
            <a:r>
              <a:rPr lang="en-GB" sz="2400" b="1" dirty="0" err="1" smtClean="0">
                <a:latin typeface="Arial" charset="0"/>
                <a:cs typeface="+mn-cs"/>
              </a:rPr>
              <a:t>Menon</a:t>
            </a:r>
            <a:r>
              <a:rPr lang="en-GB" sz="2400" b="1" dirty="0" smtClean="0">
                <a:latin typeface="Arial" charset="0"/>
                <a:cs typeface="+mn-cs"/>
              </a:rPr>
              <a:t> A, Al-</a:t>
            </a:r>
            <a:r>
              <a:rPr lang="en-GB" sz="2400" b="1" dirty="0" err="1" smtClean="0">
                <a:latin typeface="Arial" charset="0"/>
                <a:cs typeface="+mn-cs"/>
              </a:rPr>
              <a:t>Rashedy</a:t>
            </a:r>
            <a:r>
              <a:rPr lang="en-GB" sz="2400" b="1" dirty="0" smtClean="0">
                <a:latin typeface="Arial" charset="0"/>
                <a:cs typeface="+mn-cs"/>
              </a:rPr>
              <a:t> M, </a:t>
            </a:r>
            <a:r>
              <a:rPr lang="en-GB" sz="2400" b="1" dirty="0" err="1" smtClean="0">
                <a:latin typeface="Arial" charset="0"/>
                <a:cs typeface="+mn-cs"/>
              </a:rPr>
              <a:t>Thawdar</a:t>
            </a:r>
            <a:r>
              <a:rPr lang="en-GB" sz="2400" b="1" dirty="0" smtClean="0">
                <a:latin typeface="Arial" charset="0"/>
                <a:cs typeface="+mn-cs"/>
              </a:rPr>
              <a:t> P, </a:t>
            </a:r>
            <a:r>
              <a:rPr lang="en-GB" sz="2400" b="1" dirty="0" err="1" smtClean="0">
                <a:latin typeface="Arial" charset="0"/>
                <a:cs typeface="+mn-cs"/>
              </a:rPr>
              <a:t>Akhtar</a:t>
            </a:r>
            <a:r>
              <a:rPr lang="en-GB" sz="2400" b="1" dirty="0" smtClean="0">
                <a:latin typeface="Arial" charset="0"/>
                <a:cs typeface="+mn-cs"/>
              </a:rPr>
              <a:t> K, </a:t>
            </a:r>
            <a:r>
              <a:rPr lang="en-GB" sz="2400" b="1" dirty="0" err="1" smtClean="0">
                <a:latin typeface="Arial" charset="0"/>
                <a:cs typeface="+mn-cs"/>
              </a:rPr>
              <a:t>Ammori</a:t>
            </a:r>
            <a:r>
              <a:rPr lang="en-GB" sz="2400" b="1" dirty="0" smtClean="0">
                <a:latin typeface="Arial" charset="0"/>
                <a:cs typeface="+mn-cs"/>
              </a:rPr>
              <a:t> BJ</a:t>
            </a:r>
          </a:p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GB" sz="2400" b="1" dirty="0" smtClean="0">
                <a:solidFill>
                  <a:srgbClr val="66FF66"/>
                </a:solidFill>
                <a:latin typeface="Arial" charset="0"/>
                <a:cs typeface="+mn-cs"/>
              </a:rPr>
              <a:t>Department of Obesity and Metabolic Surgery</a:t>
            </a:r>
          </a:p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GB" sz="2400" b="1" dirty="0" smtClean="0">
                <a:solidFill>
                  <a:srgbClr val="66FF66"/>
                </a:solidFill>
                <a:latin typeface="Arial" charset="0"/>
                <a:cs typeface="+mn-cs"/>
              </a:rPr>
              <a:t>Salford Royal Hospital, UK</a:t>
            </a:r>
          </a:p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GB" sz="2400" b="1" dirty="0" smtClean="0">
                <a:solidFill>
                  <a:srgbClr val="66FF66"/>
                </a:solidFill>
                <a:latin typeface="Arial" charset="0"/>
              </a:rPr>
              <a:t>Presented at IFSO, Barcelona May 2012</a:t>
            </a:r>
            <a:endParaRPr lang="en-GB" sz="2400" b="1" dirty="0" smtClean="0">
              <a:solidFill>
                <a:srgbClr val="66FF66"/>
              </a:solidFill>
              <a:latin typeface="Arial" charset="0"/>
              <a:cs typeface="+mn-cs"/>
            </a:endParaRPr>
          </a:p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 b="1" dirty="0" smtClean="0">
              <a:solidFill>
                <a:srgbClr val="66FF66"/>
              </a:solidFill>
              <a:latin typeface="Arial" charset="0"/>
              <a:cs typeface="+mn-cs"/>
            </a:endParaRP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25963"/>
            <a:ext cx="2881313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ANd9GcTbNiCyRawA9Ef8YA7Zsr6koPm20t2jhkhiRaV4cW-ETiSNoh-5FBx1s3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32035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-1819599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08500"/>
            <a:ext cx="30591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54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  <a:latin typeface="Arial" charset="0"/>
                <a:cs typeface="+mj-cs"/>
              </a:rPr>
              <a:t>Results</a:t>
            </a:r>
            <a:r>
              <a:rPr lang="en-GB" smtClean="0">
                <a:cs typeface="+mj-cs"/>
              </a:rPr>
              <a:t> </a:t>
            </a:r>
            <a:endParaRPr lang="en-US" smtClean="0">
              <a:cs typeface="+mj-cs"/>
            </a:endParaRPr>
          </a:p>
        </p:txBody>
      </p:sp>
      <p:graphicFrame>
        <p:nvGraphicFramePr>
          <p:cNvPr id="14685" name="Group 34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900515"/>
              </p:ext>
            </p:extLst>
          </p:nvPr>
        </p:nvGraphicFramePr>
        <p:xfrm>
          <a:off x="250825" y="1628775"/>
          <a:ext cx="8642350" cy="4700590"/>
        </p:xfrm>
        <a:graphic>
          <a:graphicData uri="http://schemas.openxmlformats.org/drawingml/2006/table">
            <a:tbl>
              <a:tblPr/>
              <a:tblGrid>
                <a:gridCol w="1301750"/>
                <a:gridCol w="1452563"/>
                <a:gridCol w="1135062"/>
                <a:gridCol w="1876425"/>
                <a:gridCol w="1363663"/>
                <a:gridCol w="1512887"/>
              </a:tblGrid>
              <a:tr h="131081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Operation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type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Number of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patients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Median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(Years)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Median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Body mass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index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(BMI)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(kg/m²)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Median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Length of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stay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(hours)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Median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30 Day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Readmission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(%)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84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All cases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585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52.8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2.6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(18-67)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(37.8-80.9)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(13-552)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84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RYGB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471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52.8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3.0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(20-67)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(44.2-80.9)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(17-552)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84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LSG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48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52.3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1.9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(18-63)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(37.8-72.0)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(19-72)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84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LAGB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27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45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46.2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29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(26-64)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(31.2-63.6)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(13-264)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84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Revisional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58.4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26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(26-61)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(22.5-71.0)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(16-552)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40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6" name="Rectangle 60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600" smtClean="0">
                <a:solidFill>
                  <a:srgbClr val="FFFF00"/>
                </a:solidFill>
                <a:latin typeface="Arial" charset="0"/>
              </a:rPr>
              <a:t>Success vs. Failure of 23 hour stay</a:t>
            </a:r>
            <a:endParaRPr lang="en-US" sz="3600" smtClean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45296" name="Group 2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682324"/>
              </p:ext>
            </p:extLst>
          </p:nvPr>
        </p:nvGraphicFramePr>
        <p:xfrm>
          <a:off x="468313" y="1268413"/>
          <a:ext cx="8351837" cy="4681577"/>
        </p:xfrm>
        <a:graphic>
          <a:graphicData uri="http://schemas.openxmlformats.org/drawingml/2006/table">
            <a:tbl>
              <a:tblPr/>
              <a:tblGrid>
                <a:gridCol w="2016125"/>
                <a:gridCol w="2376487"/>
                <a:gridCol w="2519363"/>
                <a:gridCol w="1439862"/>
              </a:tblGrid>
              <a:tr h="7206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Postoperative Stay &lt;23 hour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Postoperative Stay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&gt;23 hour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P value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77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Median Age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43 years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46 years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&lt;0.001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77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% Females 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80%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76.10%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0.23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77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BMI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50 kg/m²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50.8 kg/m²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0.61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7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% Diabetics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18%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36%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&lt;0.001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0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Operating Time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85 minutes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95 minutes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0.18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30 day 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Readmission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2.90%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2.40%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0.72</a:t>
                      </a: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Mortality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0.2% (1 mortality)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79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Complications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1.8%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3.4%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0.29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anchor="b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225" name="Oval 169"/>
          <p:cNvSpPr>
            <a:spLocks noChangeArrowheads="1"/>
          </p:cNvSpPr>
          <p:nvPr/>
        </p:nvSpPr>
        <p:spPr bwMode="auto">
          <a:xfrm>
            <a:off x="7451725" y="2060575"/>
            <a:ext cx="1366838" cy="35877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FFFF00"/>
              </a:solidFill>
              <a:latin typeface="Arial"/>
              <a:cs typeface="Arial" charset="0"/>
            </a:endParaRPr>
          </a:p>
        </p:txBody>
      </p:sp>
      <p:sp>
        <p:nvSpPr>
          <p:cNvPr id="45251" name="Oval 195"/>
          <p:cNvSpPr>
            <a:spLocks noChangeArrowheads="1"/>
          </p:cNvSpPr>
          <p:nvPr/>
        </p:nvSpPr>
        <p:spPr bwMode="auto">
          <a:xfrm>
            <a:off x="7380288" y="3357563"/>
            <a:ext cx="1366837" cy="4318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FFFF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1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9698" name="Picture 9" descr="Salford-Royal-University--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1763713" y="5949950"/>
            <a:ext cx="5926137" cy="90805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  <a:latin typeface="Arial" charset="0"/>
                <a:cs typeface="+mj-cs"/>
              </a:rPr>
              <a:t>Thank you for listening</a:t>
            </a:r>
            <a:endParaRPr lang="en-US" sz="4000" smtClean="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775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5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72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0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8400" y="76200"/>
            <a:ext cx="7747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ADJUSTABLE GASTRIC BANDING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10134599" y="6687153"/>
            <a:ext cx="45719" cy="983646"/>
          </a:xfrm>
          <a:noFill/>
        </p:spPr>
        <p:txBody>
          <a:bodyPr>
            <a:normAutofit/>
          </a:bodyPr>
          <a:lstStyle/>
          <a:p>
            <a:pPr marL="0" indent="0" eaLnBrk="1" hangingPunct="1">
              <a:buNone/>
              <a:tabLst>
                <a:tab pos="2568575" algn="l"/>
              </a:tabLst>
            </a:pPr>
            <a:endParaRPr lang="en-US" sz="2000" dirty="0"/>
          </a:p>
        </p:txBody>
      </p:sp>
      <p:pic>
        <p:nvPicPr>
          <p:cNvPr id="34822" name="Picture 6" descr="C:\Documents and Settings\sesposi1\Desktop\SAGB food corre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334" y="1185332"/>
            <a:ext cx="5930065" cy="567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40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p_banD 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3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33" y="1417639"/>
            <a:ext cx="4596977" cy="54067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Sleeve </a:t>
            </a:r>
            <a:r>
              <a:rPr lang="en-US" smtClean="0">
                <a:solidFill>
                  <a:srgbClr val="FFFF00"/>
                </a:solidFill>
              </a:rPr>
              <a:t>Gastrectomy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6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Gastric Bypass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3" y="175562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16000" y="1600200"/>
            <a:ext cx="6807200" cy="5088467"/>
            <a:chOff x="1248" y="1056"/>
            <a:chExt cx="2320" cy="2400"/>
          </a:xfrm>
        </p:grpSpPr>
        <p:graphicFrame>
          <p:nvGraphicFramePr>
            <p:cNvPr id="5" name="Object 3"/>
            <p:cNvGraphicFramePr>
              <a:graphicFrameLocks noChangeAspect="1"/>
            </p:cNvGraphicFramePr>
            <p:nvPr/>
          </p:nvGraphicFramePr>
          <p:xfrm>
            <a:off x="1248" y="1056"/>
            <a:ext cx="2320" cy="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Photo Editor Photo" r:id="rId3" imgW="4772691" imgH="5439534" progId="">
                    <p:embed/>
                  </p:oleObj>
                </mc:Choice>
                <mc:Fallback>
                  <p:oleObj name="Photo Editor Photo" r:id="rId3" imgW="4772691" imgH="543953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1056"/>
                          <a:ext cx="2320" cy="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216" y="3264"/>
              <a:ext cx="192" cy="144"/>
            </a:xfrm>
            <a:prstGeom prst="rect">
              <a:avLst/>
            </a:prstGeom>
            <a:solidFill>
              <a:schemeClr val="bg1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FFFF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18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374AF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1071</Words>
  <Application>Microsoft Macintosh PowerPoint</Application>
  <PresentationFormat>On-screen Show (4:3)</PresentationFormat>
  <Paragraphs>238</Paragraphs>
  <Slides>44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Photo Editor Photo</vt:lpstr>
      <vt:lpstr>Mechanism of Diabetes remission after Bariatric Surgery</vt:lpstr>
      <vt:lpstr>Background</vt:lpstr>
      <vt:lpstr>PowerPoint Presentation</vt:lpstr>
      <vt:lpstr>Types of obesity Surgery</vt:lpstr>
      <vt:lpstr>PowerPoint Presentation</vt:lpstr>
      <vt:lpstr>ADJUSTABLE GASTRIC BANDING</vt:lpstr>
      <vt:lpstr>PowerPoint Presentation</vt:lpstr>
      <vt:lpstr>Sleeve Gastrectomy</vt:lpstr>
      <vt:lpstr>Gastric Bypass</vt:lpstr>
      <vt:lpstr>PowerPoint Presentation</vt:lpstr>
      <vt:lpstr>BILIOPANCREATIC DIVERSION (BPD)  </vt:lpstr>
      <vt:lpstr>BILIOPANCREATIC DIVERSION (BPD) WITH DUODENAL SWITCH  </vt:lpstr>
      <vt:lpstr>PowerPoint Presentation</vt:lpstr>
      <vt:lpstr>PowerPoint Presentation</vt:lpstr>
      <vt:lpstr>PowerPoint Presentation</vt:lpstr>
      <vt:lpstr>Co-morbidity Resolution</vt:lpstr>
      <vt:lpstr>Bariatric surgery versus conventional medical therapy for type 2 diabetes </vt:lpstr>
      <vt:lpstr>Bariatric Surgery versus intensive medical therapy in obese patients with diabetes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clinical effectiveness and cost-effectiveness of bariatric (weight loss) surgery for obesity: a systematic review and economic evaluation. Southampton Health and Technology Assessment Centre</vt:lpstr>
      <vt:lpstr>Safety of Ambulatory Bariatric Surgery</vt:lpstr>
      <vt:lpstr>Results </vt:lpstr>
      <vt:lpstr>Success vs. Failure of 23 hour stay</vt:lpstr>
      <vt:lpstr>Thank you for listening</vt:lpstr>
      <vt:lpstr>PowerPoint Presentation</vt:lpstr>
    </vt:vector>
  </TitlesOfParts>
  <Company>salford royal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Surgery Mechanism of Remission of TypeII Diabetes</dc:title>
  <dc:creator>siba senapati</dc:creator>
  <cp:lastModifiedBy>siba senapati</cp:lastModifiedBy>
  <cp:revision>57</cp:revision>
  <dcterms:created xsi:type="dcterms:W3CDTF">2012-03-31T18:49:09Z</dcterms:created>
  <dcterms:modified xsi:type="dcterms:W3CDTF">2012-05-14T05:58:57Z</dcterms:modified>
</cp:coreProperties>
</file>